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8" r:id="rId3"/>
    <p:sldId id="319" r:id="rId4"/>
    <p:sldId id="343" r:id="rId5"/>
    <p:sldId id="337" r:id="rId6"/>
    <p:sldId id="338" r:id="rId7"/>
    <p:sldId id="339" r:id="rId8"/>
    <p:sldId id="341" r:id="rId9"/>
    <p:sldId id="347" r:id="rId10"/>
    <p:sldId id="334" r:id="rId11"/>
    <p:sldId id="344" r:id="rId12"/>
    <p:sldId id="345" r:id="rId13"/>
    <p:sldId id="349" r:id="rId14"/>
    <p:sldId id="352" r:id="rId15"/>
    <p:sldId id="353" r:id="rId16"/>
    <p:sldId id="354" r:id="rId17"/>
    <p:sldId id="324" r:id="rId18"/>
    <p:sldId id="346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4349" autoAdjust="0"/>
  </p:normalViewPr>
  <p:slideViewPr>
    <p:cSldViewPr snapToGrid="0">
      <p:cViewPr varScale="1">
        <p:scale>
          <a:sx n="61" d="100"/>
          <a:sy n="61" d="100"/>
        </p:scale>
        <p:origin x="16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EE5E4FD-691E-48A6-8249-49E3DD00AD0F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8747BD6-B598-4BCB-91BB-3CD05D4B9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9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42AADA-F28E-42CB-9D49-75A26E8739DD}" type="datetimeFigureOut">
              <a:rPr lang="en-US" smtClean="0"/>
              <a:t>3/3/2017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F4EBB5-F729-477E-BA99-D40B1A047B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8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DA52A-4C3F-48B7-9D99-D8BC064D34C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9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7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3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23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8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7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8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3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62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8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4EBB5-F729-477E-BA99-D40B1A047BB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6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7" cy="511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95" y="6329845"/>
            <a:ext cx="6630401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1"/>
                </a:solidFill>
              </a:rPr>
              <a:t> Property. All rights reserved.</a:t>
            </a:r>
            <a:r>
              <a:rPr lang="en-US" sz="600" dirty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0" y="594859"/>
            <a:ext cx="5611284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27100"/>
            <a:ext cx="1121198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928" y="2459736"/>
            <a:ext cx="11216640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00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774701"/>
            <a:ext cx="12192000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34067"/>
            <a:ext cx="1121198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0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4989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139629"/>
            <a:ext cx="1121198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400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100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9" y="1139825"/>
            <a:ext cx="53644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9143" y="1118312"/>
            <a:ext cx="5363910" cy="4833226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456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90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789" y="1117916"/>
            <a:ext cx="11216217" cy="4833623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42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92000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8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6108192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3" y="1206500"/>
            <a:ext cx="6095999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563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1067" y="3520578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90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789" y="1206500"/>
            <a:ext cx="2844800" cy="2128838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2" y="1145571"/>
            <a:ext cx="8026400" cy="2306404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789" y="3721100"/>
            <a:ext cx="2844800" cy="21336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6652" y="3632261"/>
            <a:ext cx="8026400" cy="2309752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72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1067" y="2690205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1067" y="4365061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1069" y="1209839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2" y="1146867"/>
            <a:ext cx="8026400" cy="1461642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1069" y="2868174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6652" y="2778382"/>
            <a:ext cx="8026400" cy="1456917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1069" y="4546625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6652" y="4465969"/>
            <a:ext cx="8026400" cy="1485573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150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4" y="12098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41534" y="12098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3709990"/>
            <a:ext cx="5364480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3709990"/>
            <a:ext cx="5364480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07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3989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51796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3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7398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301613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692712"/>
            <a:ext cx="3406501" cy="225406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3" y="3692712"/>
            <a:ext cx="3406501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3" y="3692712"/>
            <a:ext cx="3406501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056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8465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100233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21420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3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3311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4072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42325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684590"/>
            <a:ext cx="2436786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3684590"/>
            <a:ext cx="2436786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3" y="3684590"/>
            <a:ext cx="2436786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2" y="3684590"/>
            <a:ext cx="2436786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9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774701"/>
            <a:ext cx="12192000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0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7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73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834" y="1118870"/>
            <a:ext cx="1121198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2624604"/>
            <a:ext cx="5364480" cy="3315823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623103"/>
            <a:ext cx="5364480" cy="3317327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452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3989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51796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1179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26230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4643" y="26230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2453" y="26230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565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8465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942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21420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1179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834" y="2623098"/>
            <a:ext cx="2436786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3311" y="2623098"/>
            <a:ext cx="2436786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9788" y="2623098"/>
            <a:ext cx="2436786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6265" y="2623098"/>
            <a:ext cx="2436786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29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70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9" y="1769553"/>
            <a:ext cx="5374217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8836" y="1769553"/>
            <a:ext cx="5374217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9" y="2624604"/>
            <a:ext cx="5364480" cy="3315823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623103"/>
            <a:ext cx="5364480" cy="3317327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710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398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51796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70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4644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2453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3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3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441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8465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6000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21420" y="1780317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70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3311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4073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7691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8"/>
            <a:ext cx="2436786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2623098"/>
            <a:ext cx="2436786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3" y="2623098"/>
            <a:ext cx="2436786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2" y="2623098"/>
            <a:ext cx="2436786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575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9467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3864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5527" y="3217928"/>
            <a:ext cx="254001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65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467" y="1142216"/>
            <a:ext cx="5349148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195" y="1587384"/>
            <a:ext cx="487680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3056" y="1142216"/>
            <a:ext cx="5339994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8128" y="1587384"/>
            <a:ext cx="487680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024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931334"/>
            <a:ext cx="12192000" cy="44457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74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304799" y="1752602"/>
            <a:ext cx="7010401" cy="1568537"/>
          </a:xfrm>
          <a:prstGeom prst="rect">
            <a:avLst/>
          </a:prstGeom>
        </p:spPr>
        <p:txBody>
          <a:bodyPr anchor="b"/>
          <a:lstStyle>
            <a:lvl1pPr>
              <a:defRPr sz="47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6824133" y="601133"/>
            <a:ext cx="5672666" cy="53763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39B0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7129"/>
            <a:endParaRPr lang="en-US" sz="2398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975600" y="474137"/>
            <a:ext cx="36068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7129"/>
            <a:endParaRPr lang="en-US" sz="2398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7857067" y="5376335"/>
            <a:ext cx="3848099" cy="3309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7129"/>
            <a:endParaRPr lang="en-US" sz="2398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2191995" y="1828800"/>
            <a:ext cx="431800" cy="2870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992533" y="5676901"/>
            <a:ext cx="3010162" cy="3309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7129"/>
            <a:endParaRPr lang="en-US" sz="2398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5457" y="6397080"/>
            <a:ext cx="6630401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srgbClr val="959595"/>
                </a:solidFill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0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928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774700"/>
            <a:ext cx="12192000" cy="6083300"/>
          </a:xfrm>
          <a:solidFill>
            <a:schemeClr val="bg2"/>
          </a:solidFill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38300"/>
            <a:ext cx="1121198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25" y="1422400"/>
            <a:ext cx="11214026" cy="4529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436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524000"/>
            <a:ext cx="11211984" cy="4416229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400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02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562100"/>
            <a:ext cx="5461674" cy="4378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41377" y="1562100"/>
            <a:ext cx="5461674" cy="4378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21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454617"/>
            <a:ext cx="5461674" cy="44858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9049" y="1525820"/>
            <a:ext cx="5476119" cy="43434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36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1" y="13751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789" y="1371601"/>
            <a:ext cx="5364480" cy="4568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1371880"/>
            <a:ext cx="5364480" cy="4568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50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9024" y="1333500"/>
            <a:ext cx="7001177" cy="4610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8827" y="1333500"/>
            <a:ext cx="3954223" cy="4610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4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2"/>
                </a:solidFill>
              </a:rPr>
              <a:t> Property. All rights reserved.</a:t>
            </a:r>
            <a:r>
              <a:rPr lang="en-US" sz="600" dirty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195" y="594859"/>
            <a:ext cx="5611284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93" y="939800"/>
            <a:ext cx="1121198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193" y="2459736"/>
            <a:ext cx="11216640" cy="914400"/>
          </a:xfrm>
        </p:spPr>
        <p:txBody>
          <a:bodyPr/>
          <a:lstStyle>
            <a:lvl1pPr>
              <a:defRPr sz="2400" baseline="0"/>
            </a:lvl1pPr>
            <a:lvl2pPr>
              <a:defRPr sz="2000" baseline="0"/>
            </a:lvl2pPr>
            <a:lvl3pPr>
              <a:defRPr sz="2000" baseline="0"/>
            </a:lvl3pPr>
            <a:lvl4pPr>
              <a:defRPr sz="2000" baseline="0"/>
            </a:lvl4pPr>
            <a:lvl5pPr>
              <a:defRPr sz="2000" baseline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195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3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8827" y="1346200"/>
            <a:ext cx="3954223" cy="4594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1068" y="1419123"/>
            <a:ext cx="6995884" cy="444837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423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609735" y="1248128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284464"/>
            <a:ext cx="6873864" cy="458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7067" y="1284464"/>
            <a:ext cx="3845983" cy="458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346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1" y="1342586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269383"/>
            <a:ext cx="5364480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9141" y="1253070"/>
            <a:ext cx="5363911" cy="4833226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33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789" y="1371881"/>
            <a:ext cx="11216217" cy="4579659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55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1219200"/>
            <a:ext cx="12192000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3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0"/>
            <a:ext cx="6108192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1206500"/>
            <a:ext cx="6095998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5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91067" y="3672978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788" y="1358900"/>
            <a:ext cx="2844800" cy="2128838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1" y="1297971"/>
            <a:ext cx="8026400" cy="2306404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788" y="3873500"/>
            <a:ext cx="2844800" cy="21336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6651" y="3784661"/>
            <a:ext cx="8026400" cy="2309752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62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91067" y="2829905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91067" y="4504761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1067" y="1349539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1" y="1286567"/>
            <a:ext cx="8026400" cy="1461642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1067" y="3007874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6651" y="2918079"/>
            <a:ext cx="8026400" cy="1456917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1067" y="4686325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6651" y="4605666"/>
            <a:ext cx="8026400" cy="1485573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82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1" y="1296990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4" y="12987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41534" y="12987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3798890"/>
            <a:ext cx="5364480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3798890"/>
            <a:ext cx="5364480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88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43988" y="1275256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1796" y="1275256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3" y="1275255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7398" y="1275255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301613" y="1275255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759876"/>
            <a:ext cx="3406501" cy="225406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1" y="3759876"/>
            <a:ext cx="3406501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1" y="3759876"/>
            <a:ext cx="3406501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1"/>
                </a:solidFill>
              </a:rPr>
              <a:t> Property. All rights reserved.</a:t>
            </a:r>
            <a:r>
              <a:rPr lang="en-US" sz="600" dirty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0" y="594859"/>
            <a:ext cx="5611284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39802"/>
            <a:ext cx="1121198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928" y="2459736"/>
            <a:ext cx="11216640" cy="914400"/>
          </a:xfr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5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168465" y="13731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00234" y="13747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21420" y="13731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4" y="13731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3311" y="13731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4072" y="13731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42325" y="13731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849689"/>
            <a:ext cx="2436787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3849689"/>
            <a:ext cx="2436787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2" y="3849689"/>
            <a:ext cx="2436787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1" y="3849689"/>
            <a:ext cx="2436787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07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1" y="2826348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834" y="1258570"/>
            <a:ext cx="1121198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2764304"/>
            <a:ext cx="5364480" cy="3315823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762800"/>
            <a:ext cx="5364480" cy="3317327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483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143988" y="2826348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51796" y="2826348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2576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27627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4641" y="27627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2451" y="2762798"/>
            <a:ext cx="3406501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60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168465" y="2843052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4942" y="2843052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21420" y="2843052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2703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834" y="2775498"/>
            <a:ext cx="2436787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3311" y="2775498"/>
            <a:ext cx="2436787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9788" y="2775498"/>
            <a:ext cx="2436787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6264" y="2775498"/>
            <a:ext cx="2436787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9025" y="11184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150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1" y="1769458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8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1"/>
            <a:ext cx="53742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8834" y="1769551"/>
            <a:ext cx="53742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2624604"/>
            <a:ext cx="5364480" cy="3315823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623100"/>
            <a:ext cx="5364480" cy="3317327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89025" y="10168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889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43988" y="1769458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51796" y="1769458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8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1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4642" y="1769551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2451" y="1769551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1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1" y="2623098"/>
            <a:ext cx="3406501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89025" y="10168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88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168465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1" y="1769458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21420" y="1780314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8" y="1210471"/>
            <a:ext cx="11216217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1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3311" y="1769551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4073" y="1769551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7691" y="1769551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8"/>
            <a:ext cx="2436787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2623098"/>
            <a:ext cx="2436787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2" y="2623098"/>
            <a:ext cx="2436787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1" y="2623098"/>
            <a:ext cx="2436787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89025" y="10168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86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9024" y="1194632"/>
            <a:ext cx="7944813" cy="4806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60726" y="1274007"/>
            <a:ext cx="3042325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9025" y="10676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30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60726" y="1308100"/>
            <a:ext cx="3042325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1067" y="1308100"/>
            <a:ext cx="7939618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9025" y="10676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58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9465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6353864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27" y="3217928"/>
            <a:ext cx="254000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65" y="522779"/>
            <a:ext cx="1121198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467" y="1142213"/>
            <a:ext cx="5349148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195" y="1587384"/>
            <a:ext cx="4876800" cy="4137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3056" y="1142213"/>
            <a:ext cx="533999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8128" y="1587384"/>
            <a:ext cx="4876800" cy="4137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9025" y="10295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5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2"/>
                </a:solidFill>
              </a:rPr>
              <a:t> Property. All rights reserved.</a:t>
            </a:r>
            <a:r>
              <a:rPr lang="en-US" sz="600" dirty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</a:t>
            </a:r>
            <a:r>
              <a:rPr lang="en-US" sz="600" baseline="0" dirty="0">
                <a:solidFill>
                  <a:schemeClr val="tx2"/>
                </a:solidFill>
              </a:rPr>
              <a:t> </a:t>
            </a:r>
            <a:r>
              <a:rPr lang="en-US" sz="600" dirty="0">
                <a:solidFill>
                  <a:schemeClr val="tx2"/>
                </a:solidFill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873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873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65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9025" y="1105732"/>
            <a:ext cx="11214026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969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5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282223" y="2"/>
            <a:ext cx="406763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914324" y="2189163"/>
            <a:ext cx="2340457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62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282223" y="2"/>
            <a:ext cx="406763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4442" y="2212383"/>
            <a:ext cx="4823114" cy="24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1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282223" y="2"/>
            <a:ext cx="406763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925771" y="2189163"/>
            <a:ext cx="2340457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7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1" y="2"/>
            <a:ext cx="4349855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4442" y="2212384"/>
            <a:ext cx="4823114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1" y="2"/>
            <a:ext cx="4349855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297380" y="2560638"/>
            <a:ext cx="1597238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0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white">
          <a:xfrm>
            <a:off x="282223" y="2"/>
            <a:ext cx="406763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white">
          <a:xfrm>
            <a:off x="11180235" y="6078715"/>
            <a:ext cx="1011765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4442" y="2212384"/>
            <a:ext cx="4823114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02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69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xpressive 3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2705" y="0"/>
            <a:ext cx="2029884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 bwMode="gray">
          <a:xfrm>
            <a:off x="542976" y="1447805"/>
            <a:ext cx="9820229" cy="3334280"/>
          </a:xfrm>
          <a:prstGeom prst="rect">
            <a:avLst/>
          </a:prstGeom>
        </p:spPr>
        <p:txBody>
          <a:bodyPr lIns="0" tIns="0" rIns="0" bIns="0"/>
          <a:lstStyle>
            <a:lvl1pPr>
              <a:defRPr sz="2032">
                <a:solidFill>
                  <a:srgbClr val="484848"/>
                </a:solidFill>
              </a:defRPr>
            </a:lvl1pPr>
            <a:lvl2pPr>
              <a:buClr>
                <a:srgbClr val="0070C0"/>
              </a:buClr>
              <a:buSzPct val="100000"/>
              <a:defRPr sz="2032">
                <a:solidFill>
                  <a:srgbClr val="484848"/>
                </a:solidFill>
              </a:defRPr>
            </a:lvl2pPr>
            <a:lvl3pPr marL="482109" indent="-190600">
              <a:buClr>
                <a:srgbClr val="0070C0"/>
              </a:buClr>
              <a:buSzPct val="100000"/>
              <a:defRPr sz="1839">
                <a:solidFill>
                  <a:srgbClr val="484848"/>
                </a:solidFill>
              </a:defRPr>
            </a:lvl3pPr>
            <a:lvl4pPr marL="727167" indent="-209822">
              <a:buClr>
                <a:srgbClr val="0070C0"/>
              </a:buClr>
              <a:buSzPct val="100000"/>
              <a:defRPr sz="1645">
                <a:solidFill>
                  <a:srgbClr val="484848"/>
                </a:solidFill>
              </a:defRPr>
            </a:lvl4pPr>
            <a:lvl5pPr marL="999455" indent="-227439">
              <a:buClr>
                <a:srgbClr val="0070C0"/>
              </a:buClr>
              <a:buSzPct val="100000"/>
              <a:defRPr sz="1645">
                <a:solidFill>
                  <a:srgbClr val="484848"/>
                </a:solidFill>
              </a:defRPr>
            </a:lvl5pPr>
            <a:lvl6pPr>
              <a:defRPr sz="1839"/>
            </a:lvl6pPr>
            <a:lvl7pPr>
              <a:defRPr sz="1839"/>
            </a:lvl7pPr>
            <a:lvl8pPr>
              <a:defRPr sz="1839"/>
            </a:lvl8pPr>
            <a:lvl9pPr>
              <a:defRPr sz="183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535517" y="381000"/>
            <a:ext cx="9256183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35517" y="6353175"/>
            <a:ext cx="514349" cy="152400"/>
          </a:xfrm>
        </p:spPr>
        <p:txBody>
          <a:bodyPr/>
          <a:lstStyle>
            <a:lvl1pPr>
              <a:defRPr b="0"/>
            </a:lvl1pPr>
          </a:lstStyle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100667" y="6469063"/>
            <a:ext cx="6519333" cy="92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AT&amp;T Proprietary (Internal Use Only)</a:t>
            </a:r>
          </a:p>
        </p:txBody>
      </p:sp>
    </p:spTree>
    <p:extLst>
      <p:ext uri="{BB962C8B-B14F-4D97-AF65-F5344CB8AC3E}">
        <p14:creationId xmlns:p14="http://schemas.microsoft.com/office/powerpoint/2010/main" val="4262084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2"/>
                </a:solidFill>
              </a:rPr>
              <a:t> Property. All rights reserved.</a:t>
            </a:r>
            <a:r>
              <a:rPr lang="en-US" sz="600" dirty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12192000" cy="34258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41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1" y="594860"/>
            <a:ext cx="5611284" cy="244487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27101"/>
            <a:ext cx="11211984" cy="1523099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928" y="2459736"/>
            <a:ext cx="11216640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7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t_hz_lkp_rgb_p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1"/>
            <a:ext cx="1308442" cy="7594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196" y="594860"/>
            <a:ext cx="5611284" cy="244487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93" y="939801"/>
            <a:ext cx="1121198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193" y="2459736"/>
            <a:ext cx="11216640" cy="914400"/>
          </a:xfrm>
        </p:spPr>
        <p:txBody>
          <a:bodyPr/>
          <a:lstStyle>
            <a:lvl1pPr>
              <a:defRPr sz="2399" baseline="0"/>
            </a:lvl1pPr>
            <a:lvl2pPr>
              <a:defRPr sz="2000" baseline="0"/>
            </a:lvl2pPr>
            <a:lvl3pPr>
              <a:defRPr sz="2000" baseline="0"/>
            </a:lvl3pPr>
            <a:lvl4pPr>
              <a:defRPr sz="2000" baseline="0"/>
            </a:lvl4pPr>
            <a:lvl5pPr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196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28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1" y="594860"/>
            <a:ext cx="5611284" cy="244487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39802"/>
            <a:ext cx="1121198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928" y="2459736"/>
            <a:ext cx="11216640" cy="914400"/>
          </a:xfrm>
        </p:spPr>
        <p:txBody>
          <a:bodyPr/>
          <a:lstStyle>
            <a:lvl1pPr>
              <a:defRPr sz="2399" baseline="0"/>
            </a:lvl1pPr>
            <a:lvl2pPr>
              <a:defRPr sz="2399" baseline="0"/>
            </a:lvl2pPr>
            <a:lvl3pPr>
              <a:defRPr sz="2399" baseline="0"/>
            </a:lvl3pPr>
            <a:lvl4pPr>
              <a:defRPr sz="2399" baseline="0"/>
            </a:lvl4pPr>
            <a:lvl5pPr>
              <a:defRPr sz="2399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474722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3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tt_hz_lkp_rgb_p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1"/>
            <a:ext cx="1308442" cy="75942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874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874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t_hz_lkp_rgb_p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1"/>
            <a:ext cx="1308442" cy="75942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" y="3"/>
            <a:ext cx="12192000" cy="34258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58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5303521"/>
            <a:ext cx="8654028" cy="82889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086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cs typeface="Arial" pitchFamily="-111" charset="-52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" y="3"/>
            <a:ext cx="12192000" cy="34258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5303521"/>
            <a:ext cx="8654028" cy="82889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1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878" y="6075786"/>
            <a:ext cx="661956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solidFill>
            <a:schemeClr val="bg2"/>
          </a:solidFill>
        </p:spPr>
        <p:txBody>
          <a:bodyPr/>
          <a:lstStyle>
            <a:lvl1pPr marL="0" marR="0" indent="0" algn="l" defTabSz="457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Globe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928" y="3276600"/>
            <a:ext cx="1121198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809745"/>
            <a:ext cx="10888133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5303521"/>
            <a:ext cx="8654028" cy="82889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88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774702"/>
            <a:ext cx="12192000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08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161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608392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37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774702"/>
            <a:ext cx="12192000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08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34068"/>
            <a:ext cx="11211984" cy="1515535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1" y="3608392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2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1"/>
                </a:solidFill>
              </a:rPr>
              <a:t> Property. All rights reserved.</a:t>
            </a:r>
            <a:r>
              <a:rPr lang="en-US" sz="600" dirty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1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774702"/>
            <a:ext cx="12192000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08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7" y="6098582"/>
            <a:ext cx="1308442" cy="759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1" y="3608392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678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928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608392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036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774701"/>
            <a:ext cx="12192000" cy="6083300"/>
          </a:xfrm>
          <a:solidFill>
            <a:schemeClr val="bg2"/>
          </a:solidFill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38301"/>
            <a:ext cx="11211984" cy="1516379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608392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746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139372"/>
            <a:ext cx="11211984" cy="481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11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139629"/>
            <a:ext cx="1121198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399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38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139825"/>
            <a:ext cx="54616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41377" y="1139825"/>
            <a:ext cx="54616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68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139825"/>
            <a:ext cx="54616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9051" y="1206500"/>
            <a:ext cx="5476119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36423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1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789" y="1139545"/>
            <a:ext cx="53644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1139825"/>
            <a:ext cx="53644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2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6" y="1143000"/>
            <a:ext cx="7001177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8829" y="1143000"/>
            <a:ext cx="395422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886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1069" y="1206503"/>
            <a:ext cx="6995884" cy="4648199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8829" y="1139825"/>
            <a:ext cx="395422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1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94" y="6329845"/>
            <a:ext cx="6631127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>
                <a:solidFill>
                  <a:schemeClr val="tx1"/>
                </a:solidFill>
              </a:rPr>
              <a:t> Property. All rights reserved.</a:t>
            </a:r>
            <a:r>
              <a:rPr lang="en-US" sz="600" dirty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12192000" cy="34258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9735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7" y="1139825"/>
            <a:ext cx="687386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7069" y="1139825"/>
            <a:ext cx="38459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340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1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8" y="1139825"/>
            <a:ext cx="53644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9142" y="1118312"/>
            <a:ext cx="5363911" cy="4833227"/>
          </a:xfrm>
        </p:spPr>
        <p:txBody>
          <a:bodyPr/>
          <a:lstStyle>
            <a:lvl1pPr marL="172995" indent="-172995">
              <a:lnSpc>
                <a:spcPct val="90000"/>
              </a:lnSpc>
              <a:spcAft>
                <a:spcPts val="1000"/>
              </a:spcAft>
              <a:defRPr sz="3199">
                <a:solidFill>
                  <a:schemeClr val="tx1"/>
                </a:solidFill>
              </a:defRPr>
            </a:lvl1pPr>
            <a:lvl2pPr marL="740479" indent="-285679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754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790" y="1117919"/>
            <a:ext cx="11216217" cy="4833623"/>
          </a:xfrm>
        </p:spPr>
        <p:txBody>
          <a:bodyPr/>
          <a:lstStyle>
            <a:lvl1pPr marL="172995" indent="-172995">
              <a:lnSpc>
                <a:spcPct val="90000"/>
              </a:lnSpc>
              <a:spcAft>
                <a:spcPts val="1000"/>
              </a:spcAft>
              <a:defRPr sz="3199">
                <a:solidFill>
                  <a:schemeClr val="tx1"/>
                </a:solidFill>
              </a:defRPr>
            </a:lvl1pPr>
            <a:lvl2pPr marL="740479" indent="-285679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197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1206501"/>
            <a:ext cx="12192000" cy="5651500"/>
          </a:xfrm>
        </p:spPr>
        <p:txBody>
          <a:bodyPr/>
          <a:lstStyle>
            <a:lvl1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62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1"/>
            <a:ext cx="6108192" cy="5651500"/>
          </a:xfrm>
        </p:spPr>
        <p:txBody>
          <a:bodyPr/>
          <a:lstStyle>
            <a:lvl1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3" y="1206501"/>
            <a:ext cx="6095998" cy="5651500"/>
          </a:xfrm>
        </p:spPr>
        <p:txBody>
          <a:bodyPr/>
          <a:lstStyle>
            <a:lvl1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51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1067" y="3520579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88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788" y="1206502"/>
            <a:ext cx="2844800" cy="2128839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1" y="1145571"/>
            <a:ext cx="8026400" cy="2306404"/>
          </a:xfrm>
        </p:spPr>
        <p:txBody>
          <a:bodyPr/>
          <a:lstStyle>
            <a:lvl1pPr>
              <a:defRPr sz="2199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788" y="3721100"/>
            <a:ext cx="2844800" cy="21336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6651" y="3632261"/>
            <a:ext cx="8026400" cy="2309752"/>
          </a:xfrm>
        </p:spPr>
        <p:txBody>
          <a:bodyPr/>
          <a:lstStyle>
            <a:lvl1pPr>
              <a:defRPr sz="2199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474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1067" y="2690205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1067" y="4365061"/>
            <a:ext cx="1121198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1067" y="1209839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6651" y="1146867"/>
            <a:ext cx="8026400" cy="1461643"/>
          </a:xfrm>
        </p:spPr>
        <p:txBody>
          <a:bodyPr/>
          <a:lstStyle>
            <a:lvl1pPr>
              <a:spcAft>
                <a:spcPts val="600"/>
              </a:spcAft>
              <a:defRPr sz="2199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1067" y="2868175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6651" y="2778380"/>
            <a:ext cx="8026400" cy="1456917"/>
          </a:xfrm>
        </p:spPr>
        <p:txBody>
          <a:bodyPr/>
          <a:lstStyle>
            <a:lvl1pPr>
              <a:spcAft>
                <a:spcPts val="600"/>
              </a:spcAft>
              <a:defRPr sz="2199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1067" y="4546626"/>
            <a:ext cx="2844800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6651" y="4465967"/>
            <a:ext cx="8026400" cy="1485573"/>
          </a:xfrm>
        </p:spPr>
        <p:txBody>
          <a:bodyPr/>
          <a:lstStyle>
            <a:lvl1pPr>
              <a:spcAft>
                <a:spcPts val="600"/>
              </a:spcAft>
              <a:defRPr sz="2199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269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1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5" y="12098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41534" y="1209839"/>
            <a:ext cx="536151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5" y="3709991"/>
            <a:ext cx="5364480" cy="2230437"/>
          </a:xfrm>
        </p:spPr>
        <p:txBody>
          <a:bodyPr lIns="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3709991"/>
            <a:ext cx="5364480" cy="2230437"/>
          </a:xfrm>
        </p:spPr>
        <p:txBody>
          <a:bodyPr lIns="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628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3988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51796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3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7398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301613" y="1208088"/>
            <a:ext cx="3401438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692710"/>
            <a:ext cx="3406501" cy="2254067"/>
          </a:xfrm>
        </p:spPr>
        <p:txBody>
          <a:bodyPr lIns="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1" y="3692710"/>
            <a:ext cx="3406501" cy="225406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1" y="3692710"/>
            <a:ext cx="3406501" cy="225406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903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8465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100234" y="1209676"/>
            <a:ext cx="0" cy="465278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21420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834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3311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4072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42326" y="1208088"/>
            <a:ext cx="2460727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834" y="3684590"/>
            <a:ext cx="2436787" cy="226218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3684590"/>
            <a:ext cx="2436787" cy="226218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2" y="3684590"/>
            <a:ext cx="2436787" cy="226218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1" y="3684590"/>
            <a:ext cx="2436787" cy="2262187"/>
          </a:xfrm>
        </p:spPr>
        <p:txBody>
          <a:bodyPr lIns="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6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77" y="6075785"/>
            <a:ext cx="661956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solidFill>
            <a:schemeClr val="bg2"/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928" y="3276600"/>
            <a:ext cx="1121198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809744"/>
            <a:ext cx="10888133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903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1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834" y="1118871"/>
            <a:ext cx="11211984" cy="134019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199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5" y="2624606"/>
            <a:ext cx="5364480" cy="3315823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623102"/>
            <a:ext cx="5364480" cy="3317327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081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3988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51796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1179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199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834" y="2623099"/>
            <a:ext cx="3406501" cy="3317328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4641" y="2623099"/>
            <a:ext cx="3406501" cy="3317328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2451" y="2623099"/>
            <a:ext cx="3406501" cy="3317328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932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8465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942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21420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1067" y="1117981"/>
            <a:ext cx="1121198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199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834" y="2623099"/>
            <a:ext cx="2436787" cy="3328184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3311" y="2623099"/>
            <a:ext cx="2436787" cy="3328184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9788" y="2623099"/>
            <a:ext cx="2436787" cy="3328184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6264" y="2623099"/>
            <a:ext cx="2436787" cy="3328184"/>
          </a:xfrm>
        </p:spPr>
        <p:txBody>
          <a:bodyPr/>
          <a:lstStyle>
            <a:lvl1pPr>
              <a:defRPr sz="2199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22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9" y="1210472"/>
            <a:ext cx="11216217" cy="394847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3"/>
            <a:ext cx="53742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8835" y="1769553"/>
            <a:ext cx="53742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8" y="2624606"/>
            <a:ext cx="5364480" cy="3315823"/>
          </a:xfrm>
        </p:spPr>
        <p:txBody>
          <a:bodyPr lIns="9144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8571" y="2623102"/>
            <a:ext cx="5364480" cy="3317327"/>
          </a:xfrm>
        </p:spPr>
        <p:txBody>
          <a:bodyPr lIns="9144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637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9" y="1210472"/>
            <a:ext cx="11216217" cy="394847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4642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2451" y="1769553"/>
            <a:ext cx="3406501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9"/>
            <a:ext cx="3406501" cy="3317328"/>
          </a:xfrm>
        </p:spPr>
        <p:txBody>
          <a:bodyPr lIns="91440"/>
          <a:lstStyle>
            <a:lvl1pPr>
              <a:defRPr sz="2199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4641" y="2623099"/>
            <a:ext cx="3406501" cy="3317328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2451" y="2623099"/>
            <a:ext cx="3406501" cy="3317328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16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8465" y="1791167"/>
            <a:ext cx="0" cy="407305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6001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21420" y="1780315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1069" y="1210472"/>
            <a:ext cx="11216217" cy="394847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1067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3311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4074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7691" y="1769553"/>
            <a:ext cx="2451260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1067" y="2623099"/>
            <a:ext cx="2436787" cy="3328184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3311" y="2623099"/>
            <a:ext cx="2436787" cy="3328184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4072" y="2623099"/>
            <a:ext cx="2436787" cy="3328184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7691" y="2623099"/>
            <a:ext cx="2436787" cy="3328184"/>
          </a:xfrm>
        </p:spPr>
        <p:txBody>
          <a:bodyPr lIns="91440"/>
          <a:lstStyle>
            <a:lvl1pPr>
              <a:defRPr sz="2199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642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1066" y="1139827"/>
            <a:ext cx="7944813" cy="4806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60726" y="1206500"/>
            <a:ext cx="3042325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635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60726" y="1206500"/>
            <a:ext cx="3042325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1067" y="1206500"/>
            <a:ext cx="7939618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20324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9465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086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3864" y="1458409"/>
            <a:ext cx="5349187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086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65" y="522780"/>
            <a:ext cx="11211984" cy="3422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468" y="1142215"/>
            <a:ext cx="5349148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195" y="1587385"/>
            <a:ext cx="487680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3056" y="1142215"/>
            <a:ext cx="533999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8128" y="1587385"/>
            <a:ext cx="487680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5527" y="3217929"/>
            <a:ext cx="254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008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8" cy="511174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1" y="594859"/>
            <a:ext cx="5611284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27100"/>
            <a:ext cx="1121198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930" y="2459736"/>
            <a:ext cx="11216640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474725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774701"/>
            <a:ext cx="12192000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161" y="1642534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0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7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799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197" y="594859"/>
            <a:ext cx="5611284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95" y="939800"/>
            <a:ext cx="1121198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195" y="2459736"/>
            <a:ext cx="11216640" cy="914400"/>
          </a:xfrm>
        </p:spPr>
        <p:txBody>
          <a:bodyPr/>
          <a:lstStyle>
            <a:lvl1pPr>
              <a:defRPr sz="2400" baseline="0"/>
            </a:lvl1pPr>
            <a:lvl2pPr>
              <a:defRPr sz="2000" baseline="0"/>
            </a:lvl2pPr>
            <a:lvl3pPr>
              <a:defRPr sz="2000" baseline="0"/>
            </a:lvl3pPr>
            <a:lvl4pPr>
              <a:defRPr sz="2000" baseline="0"/>
            </a:lvl4pPr>
            <a:lvl5pPr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197" y="3474725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213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931" y="594859"/>
            <a:ext cx="5611284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939802"/>
            <a:ext cx="1121198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930" y="2459736"/>
            <a:ext cx="11216640" cy="914400"/>
          </a:xfr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474725"/>
            <a:ext cx="5611284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2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874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873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64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srgbClr val="000000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"/>
            <a:ext cx="12192000" cy="34258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30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05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995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7991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91987" y="0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995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7991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91987" y="1719596"/>
            <a:ext cx="3000013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930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195" y="6329848"/>
            <a:ext cx="6631126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750"/>
              </a:lnSpc>
              <a:defRPr/>
            </a:pPr>
            <a:r>
              <a:rPr lang="en-US" sz="600" dirty="0">
                <a:solidFill>
                  <a:prstClr val="white"/>
                </a:solidFill>
                <a:ea typeface="ＭＳ Ｐゴシック" charset="0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2"/>
            <a:ext cx="12192000" cy="34258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28" y="3657600"/>
            <a:ext cx="1121198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30" y="4581144"/>
            <a:ext cx="1121664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2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877" y="6075788"/>
            <a:ext cx="661957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928" y="3276600"/>
            <a:ext cx="1121198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928" y="4809744"/>
            <a:ext cx="10888134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29" y="5303520"/>
            <a:ext cx="8654028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443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92000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163" y="1642535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931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8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81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92000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34067"/>
            <a:ext cx="1121198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1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3239" y="6075788"/>
            <a:ext cx="496596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089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92000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928" y="1642535"/>
            <a:ext cx="1121198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931" y="3608391"/>
            <a:ext cx="5611284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8526" y="6061077"/>
            <a:ext cx="511308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7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 bwMode="black">
          <a:xfrm>
            <a:off x="11293238" y="6075785"/>
            <a:ext cx="496596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9024" y="6398261"/>
            <a:ext cx="294143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000"/>
              </a:lnSpc>
              <a:defRPr sz="800" b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9B44E2AB-9870-493C-8F94-2350621F64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4824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67" y="1422400"/>
            <a:ext cx="11211984" cy="4519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70937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  <p:sldLayoutId id="2147483926" r:id="rId21"/>
    <p:sldLayoutId id="2147483927" r:id="rId22"/>
    <p:sldLayoutId id="2147483928" r:id="rId23"/>
    <p:sldLayoutId id="2147483929" r:id="rId24"/>
    <p:sldLayoutId id="2147483930" r:id="rId25"/>
    <p:sldLayoutId id="2147483931" r:id="rId26"/>
    <p:sldLayoutId id="2147483932" r:id="rId27"/>
    <p:sldLayoutId id="2147483933" r:id="rId28"/>
    <p:sldLayoutId id="2147483934" r:id="rId29"/>
    <p:sldLayoutId id="2147483935" r:id="rId30"/>
    <p:sldLayoutId id="2147483936" r:id="rId31"/>
    <p:sldLayoutId id="2147483937" r:id="rId32"/>
    <p:sldLayoutId id="2147483938" r:id="rId33"/>
    <p:sldLayoutId id="2147483939" r:id="rId34"/>
    <p:sldLayoutId id="2147483940" r:id="rId35"/>
    <p:sldLayoutId id="2147483941" r:id="rId36"/>
    <p:sldLayoutId id="2147483942" r:id="rId37"/>
    <p:sldLayoutId id="2147483943" r:id="rId38"/>
    <p:sldLayoutId id="2147483944" r:id="rId39"/>
    <p:sldLayoutId id="2147483945" r:id="rId40"/>
    <p:sldLayoutId id="2147483946" r:id="rId41"/>
    <p:sldLayoutId id="2147483947" r:id="rId42"/>
    <p:sldLayoutId id="2147483948" r:id="rId43"/>
    <p:sldLayoutId id="2147483949" r:id="rId44"/>
    <p:sldLayoutId id="2147483950" r:id="rId45"/>
    <p:sldLayoutId id="2147483951" r:id="rId46"/>
    <p:sldLayoutId id="2147483952" r:id="rId47"/>
    <p:sldLayoutId id="2147483953" r:id="rId48"/>
    <p:sldLayoutId id="2147483954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857" r:id="rId89"/>
    <p:sldLayoutId id="2147483858" r:id="rId90"/>
    <p:sldLayoutId id="2147483859" r:id="rId91"/>
    <p:sldLayoutId id="2147483860" r:id="rId92"/>
    <p:sldLayoutId id="2147483861" r:id="rId93"/>
    <p:sldLayoutId id="2147483862" r:id="rId94"/>
    <p:sldLayoutId id="2147483863" r:id="rId95"/>
    <p:sldLayoutId id="2147483864" r:id="rId96"/>
    <p:sldLayoutId id="2147483865" r:id="rId97"/>
    <p:sldLayoutId id="2147483866" r:id="rId98"/>
    <p:sldLayoutId id="2147483867" r:id="rId99"/>
    <p:sldLayoutId id="2147483871" r:id="rId100"/>
    <p:sldLayoutId id="2147483878" r:id="rId101"/>
    <p:sldLayoutId id="2147483879" r:id="rId102"/>
    <p:sldLayoutId id="2147483880" r:id="rId103"/>
    <p:sldLayoutId id="2147483881" r:id="rId104"/>
    <p:sldLayoutId id="2147483882" r:id="rId105"/>
    <p:sldLayoutId id="2147483883" r:id="rId106"/>
    <p:sldLayoutId id="2147483884" r:id="rId107"/>
    <p:sldLayoutId id="2147483885" r:id="rId108"/>
    <p:sldLayoutId id="2147483886" r:id="rId109"/>
    <p:sldLayoutId id="2147483887" r:id="rId110"/>
    <p:sldLayoutId id="2147483888" r:id="rId111"/>
    <p:sldLayoutId id="2147483889" r:id="rId112"/>
    <p:sldLayoutId id="2147483890" r:id="rId113"/>
    <p:sldLayoutId id="2147483891" r:id="rId114"/>
    <p:sldLayoutId id="2147483892" r:id="rId115"/>
    <p:sldLayoutId id="2147483895" r:id="rId116"/>
    <p:sldLayoutId id="2147483955" r:id="rId117"/>
  </p:sldLayoutIdLst>
  <p:hf hdr="0" ftr="0" dt="0"/>
  <p:txStyles>
    <p:titleStyle>
      <a:lvl1pPr algn="l" defTabSz="457200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sz="2800" kern="1200">
          <a:solidFill>
            <a:schemeClr val="tx2"/>
          </a:solidFill>
          <a:latin typeface="+mn-lt"/>
          <a:ea typeface="+mj-ea"/>
          <a:cs typeface="ATT Aleck Sans" panose="020B0503020203020204" pitchFamily="34" charset="0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1pPr>
      <a:lvl2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2pPr>
      <a:lvl3pPr marL="228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3pPr>
      <a:lvl4pPr marL="457200" indent="-23177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4pPr>
      <a:lvl5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5pPr>
      <a:lvl6pPr marL="917575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»"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6pPr>
      <a:lvl7pPr marL="11430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tspace.web.att.com/communities/service/html/communitystart?communityUuid=3554733d-7fab-4a9f-a990-27d1231e94e9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microservices.web.att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wiki.web.att.com/display/microservices/Microservices+(mS)+-+TechDev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space.web.att.com/forums/html/forum?id=9cb9d985-464d-4333-9708-9d009c1d35d0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tspace.web.att.com/communities/service/html/communitystart?communityUuid=3554733d-7fab-4a9f-a990-27d1231e94e9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microservices.web.att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wiki.web.att.com/display/microservices/Microservices+(mS)+-+TechDev" TargetMode="External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Configuration Management </a:t>
            </a:r>
          </a:p>
        </p:txBody>
      </p:sp>
    </p:spTree>
    <p:extLst>
      <p:ext uri="{BB962C8B-B14F-4D97-AF65-F5344CB8AC3E}">
        <p14:creationId xmlns:p14="http://schemas.microsoft.com/office/powerpoint/2010/main" val="217414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412955" y="1853629"/>
            <a:ext cx="4731488" cy="34959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Configuration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8713" y="2170446"/>
            <a:ext cx="6604205" cy="2862322"/>
            <a:chOff x="1274515" y="2115222"/>
            <a:chExt cx="6604205" cy="28623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2205301"/>
              <a:ext cx="320492" cy="3204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2799356"/>
              <a:ext cx="320492" cy="3204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3393411"/>
              <a:ext cx="320492" cy="3204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3987466"/>
              <a:ext cx="320492" cy="3204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4581523"/>
              <a:ext cx="320492" cy="3204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782720" y="2115222"/>
              <a:ext cx="6096000" cy="28623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Branch the config directory</a:t>
              </a: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Override  the </a:t>
              </a:r>
              <a:r>
                <a:rPr lang="en-US" sz="2400" b="1" dirty="0" err="1">
                  <a:solidFill>
                    <a:schemeClr val="bg1"/>
                  </a:solidFill>
                </a:rPr>
                <a:t>configs</a:t>
              </a:r>
              <a:endParaRPr lang="en-US" sz="2400" b="1" dirty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Review the changes</a:t>
              </a: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Approve Changes</a:t>
              </a: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Merge to master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115" y="1867101"/>
            <a:ext cx="2886520" cy="19805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/>
          <p:cNvGrpSpPr/>
          <p:nvPr/>
        </p:nvGrpSpPr>
        <p:grpSpPr>
          <a:xfrm>
            <a:off x="6365229" y="4356951"/>
            <a:ext cx="5429842" cy="1412435"/>
            <a:chOff x="6113722" y="3823199"/>
            <a:chExt cx="5429842" cy="1412435"/>
          </a:xfrm>
        </p:grpSpPr>
        <p:sp>
          <p:nvSpPr>
            <p:cNvPr id="26" name="Rectangle 25"/>
            <p:cNvSpPr/>
            <p:nvPr/>
          </p:nvSpPr>
          <p:spPr>
            <a:xfrm>
              <a:off x="6113722" y="3823199"/>
              <a:ext cx="5429842" cy="9781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83368" y="4641093"/>
              <a:ext cx="2980058" cy="5945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/>
                <a:t>Override Configurations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38718" t="35815" r="45661" b="21340"/>
          <a:stretch/>
        </p:blipFill>
        <p:spPr>
          <a:xfrm>
            <a:off x="9382307" y="384180"/>
            <a:ext cx="2606105" cy="148292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29" name="Rectangle 28"/>
          <p:cNvSpPr/>
          <p:nvPr/>
        </p:nvSpPr>
        <p:spPr>
          <a:xfrm>
            <a:off x="1412955" y="1389200"/>
            <a:ext cx="4731488" cy="464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Define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63375" y="3657538"/>
            <a:ext cx="2217453" cy="594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View Configurations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29400" y="4517136"/>
            <a:ext cx="4581144" cy="4401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Start of the process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34" name="Rectangle 33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34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412955" y="1853629"/>
            <a:ext cx="4731488" cy="34959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Configuration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42957" y="2659606"/>
            <a:ext cx="6604205" cy="1061829"/>
            <a:chOff x="1274515" y="2115222"/>
            <a:chExt cx="6604205" cy="10618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2205301"/>
              <a:ext cx="320492" cy="3204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5" y="2799356"/>
              <a:ext cx="320492" cy="3204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782720" y="2115222"/>
              <a:ext cx="6096000" cy="10618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Supply configurations </a:t>
              </a: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Compute Effective </a:t>
              </a:r>
              <a:r>
                <a:rPr lang="en-US" sz="2400" b="1" dirty="0" err="1">
                  <a:solidFill>
                    <a:schemeClr val="bg1"/>
                  </a:solidFill>
                </a:rPr>
                <a:t>configs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365229" y="2925405"/>
            <a:ext cx="5429842" cy="9781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76413" t="36709" r="9350" b="23806"/>
          <a:stretch/>
        </p:blipFill>
        <p:spPr>
          <a:xfrm>
            <a:off x="9141503" y="450355"/>
            <a:ext cx="2703739" cy="1555464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grpSp>
        <p:nvGrpSpPr>
          <p:cNvPr id="21" name="Group 20"/>
          <p:cNvGrpSpPr/>
          <p:nvPr/>
        </p:nvGrpSpPr>
        <p:grpSpPr>
          <a:xfrm>
            <a:off x="6365229" y="4356951"/>
            <a:ext cx="5429842" cy="1412435"/>
            <a:chOff x="6113722" y="3823199"/>
            <a:chExt cx="5429842" cy="1412435"/>
          </a:xfrm>
        </p:grpSpPr>
        <p:sp>
          <p:nvSpPr>
            <p:cNvPr id="24" name="Rectangle 23"/>
            <p:cNvSpPr/>
            <p:nvPr/>
          </p:nvSpPr>
          <p:spPr>
            <a:xfrm>
              <a:off x="6113722" y="3823199"/>
              <a:ext cx="5429842" cy="9781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83368" y="4641093"/>
              <a:ext cx="2980058" cy="5945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/>
                <a:t>Override Configurations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412955" y="1389200"/>
            <a:ext cx="4731488" cy="464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Calculate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63375" y="3657538"/>
            <a:ext cx="2217453" cy="594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View Configurations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30" name="Rectangle 29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445" y="3259239"/>
            <a:ext cx="4533272" cy="320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937" y="4751824"/>
            <a:ext cx="4924425" cy="2571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74445" y="2970543"/>
            <a:ext cx="3928084" cy="2455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 Native tooling like Knife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94700" y="4445357"/>
            <a:ext cx="3928084" cy="2455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 Native tooling like Knife</a:t>
            </a:r>
          </a:p>
        </p:txBody>
      </p:sp>
    </p:spTree>
    <p:extLst>
      <p:ext uri="{BB962C8B-B14F-4D97-AF65-F5344CB8AC3E}">
        <p14:creationId xmlns:p14="http://schemas.microsoft.com/office/powerpoint/2010/main" val="163050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12954" y="1853629"/>
            <a:ext cx="4832397" cy="34959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Configuration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2955" y="2275729"/>
            <a:ext cx="4952274" cy="3831818"/>
            <a:chOff x="1274514" y="1474245"/>
            <a:chExt cx="4952274" cy="38318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14" y="1485038"/>
              <a:ext cx="320492" cy="3204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95006" y="1474245"/>
              <a:ext cx="4631782" cy="3831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Apply Configs to running instances</a:t>
              </a:r>
            </a:p>
            <a:p>
              <a:pPr marL="342900" indent="-342900">
                <a:spcBef>
                  <a:spcPts val="1800"/>
                </a:spcBef>
                <a:buFontTx/>
                <a:buChar char="-"/>
              </a:pPr>
              <a:r>
                <a:rPr lang="en-US" sz="2400" b="1" dirty="0">
                  <a:solidFill>
                    <a:schemeClr val="bg1"/>
                  </a:solidFill>
                </a:rPr>
                <a:t>Update </a:t>
              </a:r>
              <a:r>
                <a:rPr lang="en-US" sz="2400" b="1" dirty="0" err="1">
                  <a:solidFill>
                    <a:schemeClr val="bg1"/>
                  </a:solidFill>
                </a:rPr>
                <a:t>configMaps</a:t>
              </a:r>
              <a:endParaRPr lang="en-US" sz="2400" b="1" dirty="0">
                <a:solidFill>
                  <a:schemeClr val="bg1"/>
                </a:solidFill>
              </a:endParaRPr>
            </a:p>
            <a:p>
              <a:pPr marL="342900" indent="-342900">
                <a:spcBef>
                  <a:spcPts val="1800"/>
                </a:spcBef>
                <a:buFontTx/>
                <a:buChar char="-"/>
              </a:pPr>
              <a:r>
                <a:rPr lang="en-US" sz="2400" b="1" dirty="0">
                  <a:solidFill>
                    <a:schemeClr val="bg1"/>
                  </a:solidFill>
                </a:rPr>
                <a:t>Update Secrets</a:t>
              </a: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Tag Effective configurations </a:t>
              </a:r>
              <a:br>
                <a:rPr lang="en-US" sz="2400" b="1" dirty="0">
                  <a:solidFill>
                    <a:schemeClr val="bg1"/>
                  </a:solidFill>
                </a:rPr>
              </a:br>
              <a:r>
                <a:rPr lang="en-US" sz="2400" b="1" dirty="0">
                  <a:solidFill>
                    <a:schemeClr val="bg1"/>
                  </a:solidFill>
                </a:rPr>
                <a:t>in </a:t>
              </a:r>
              <a:r>
                <a:rPr lang="en-US" sz="2400" b="1" dirty="0" err="1">
                  <a:solidFill>
                    <a:schemeClr val="bg1"/>
                  </a:solidFill>
                </a:rPr>
                <a:t>codecloud</a:t>
              </a:r>
              <a:endParaRPr lang="en-US" sz="2400" b="1" dirty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endParaRPr lang="en-US" sz="2400" b="1" dirty="0">
                <a:solidFill>
                  <a:schemeClr val="bg1"/>
                </a:solidFill>
              </a:endParaRPr>
            </a:p>
            <a:p>
              <a:pPr>
                <a:spcBef>
                  <a:spcPts val="1800"/>
                </a:spcBef>
              </a:pPr>
              <a:r>
                <a:rPr lang="en-US" sz="2400" b="1" dirty="0">
                  <a:solidFill>
                    <a:schemeClr val="bg1"/>
                  </a:solidFill>
                </a:rPr>
                <a:t>	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5692" t="35651" r="8643" b="21225"/>
          <a:stretch/>
        </p:blipFill>
        <p:spPr>
          <a:xfrm>
            <a:off x="9156198" y="486121"/>
            <a:ext cx="2638873" cy="15069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grpSp>
        <p:nvGrpSpPr>
          <p:cNvPr id="29" name="Group 28"/>
          <p:cNvGrpSpPr/>
          <p:nvPr/>
        </p:nvGrpSpPr>
        <p:grpSpPr>
          <a:xfrm>
            <a:off x="6365229" y="4356951"/>
            <a:ext cx="5429842" cy="1412435"/>
            <a:chOff x="6113722" y="3823199"/>
            <a:chExt cx="5429842" cy="1412435"/>
          </a:xfrm>
        </p:grpSpPr>
        <p:sp>
          <p:nvSpPr>
            <p:cNvPr id="30" name="Rectangle 29"/>
            <p:cNvSpPr/>
            <p:nvPr/>
          </p:nvSpPr>
          <p:spPr>
            <a:xfrm>
              <a:off x="6113722" y="3823199"/>
              <a:ext cx="5429842" cy="9781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83368" y="4641093"/>
              <a:ext cx="2980058" cy="5945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/>
                <a:t>Override Configurations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412954" y="1389200"/>
            <a:ext cx="4832397" cy="464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Apply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34" name="Rectangle 33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932" y="4588382"/>
            <a:ext cx="4309155" cy="58646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365229" y="2925405"/>
            <a:ext cx="5429842" cy="9781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7763375" y="3657538"/>
            <a:ext cx="2217453" cy="594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View Configurations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74445" y="2970543"/>
            <a:ext cx="3928084" cy="2455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 Native tooling like </a:t>
            </a:r>
            <a:r>
              <a:rPr lang="en-US" sz="1400" dirty="0" err="1">
                <a:solidFill>
                  <a:schemeClr val="tx2"/>
                </a:solidFill>
              </a:rPr>
              <a:t>Kubectl</a:t>
            </a:r>
            <a:r>
              <a:rPr lang="en-US" sz="1400" dirty="0">
                <a:solidFill>
                  <a:schemeClr val="tx2"/>
                </a:solidFill>
              </a:rPr>
              <a:t> , K8S Dashboard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46" y="3187797"/>
            <a:ext cx="5217945" cy="4381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74445" y="4348556"/>
            <a:ext cx="3928084" cy="2455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 Native tooling like </a:t>
            </a:r>
            <a:r>
              <a:rPr lang="en-US" sz="1400" dirty="0" err="1">
                <a:solidFill>
                  <a:schemeClr val="tx2"/>
                </a:solidFill>
              </a:rPr>
              <a:t>Kubectl</a:t>
            </a:r>
            <a:r>
              <a:rPr lang="en-US" sz="1400" dirty="0">
                <a:solidFill>
                  <a:schemeClr val="tx2"/>
                </a:solidFill>
              </a:rPr>
              <a:t> , K8S Dashboard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84" y="4150851"/>
            <a:ext cx="320492" cy="3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6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44065" y="3910330"/>
            <a:ext cx="3685308" cy="1018519"/>
            <a:chOff x="960582" y="4396508"/>
            <a:chExt cx="3685308" cy="1018519"/>
          </a:xfrm>
        </p:grpSpPr>
        <p:sp>
          <p:nvSpPr>
            <p:cNvPr id="7" name="Flowchart: Data 6"/>
            <p:cNvSpPr/>
            <p:nvPr/>
          </p:nvSpPr>
          <p:spPr>
            <a:xfrm flipH="1">
              <a:off x="960582" y="4396508"/>
              <a:ext cx="3685308" cy="101851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91855" y="4474578"/>
              <a:ext cx="2272145" cy="9404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“</a:t>
              </a:r>
              <a:r>
                <a:rPr lang="en-US" sz="1400" dirty="0" err="1">
                  <a:solidFill>
                    <a:schemeClr val="bg1"/>
                  </a:solidFill>
                </a:rPr>
                <a:t>max_conns</a:t>
              </a:r>
              <a:r>
                <a:rPr lang="en-US" sz="1400" dirty="0">
                  <a:solidFill>
                    <a:schemeClr val="bg1"/>
                  </a:solidFill>
                </a:rPr>
                <a:t>”: 1,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“</a:t>
              </a:r>
              <a:r>
                <a:rPr lang="en-US" sz="1400" dirty="0" err="1">
                  <a:solidFill>
                    <a:schemeClr val="bg1"/>
                  </a:solidFill>
                </a:rPr>
                <a:t>db_url</a:t>
              </a:r>
              <a:r>
                <a:rPr lang="en-US" sz="1400" dirty="0">
                  <a:solidFill>
                    <a:schemeClr val="bg1"/>
                  </a:solidFill>
                </a:rPr>
                <a:t>”: localhost:1531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66650" y="2334396"/>
            <a:ext cx="3761123" cy="1887432"/>
            <a:chOff x="884767" y="3527595"/>
            <a:chExt cx="3761123" cy="1887432"/>
          </a:xfrm>
        </p:grpSpPr>
        <p:sp>
          <p:nvSpPr>
            <p:cNvPr id="15" name="Flowchart: Data 14"/>
            <p:cNvSpPr/>
            <p:nvPr/>
          </p:nvSpPr>
          <p:spPr>
            <a:xfrm flipH="1">
              <a:off x="960582" y="4396508"/>
              <a:ext cx="3685308" cy="101851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1855" y="4474578"/>
              <a:ext cx="2272145" cy="9404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“</a:t>
              </a:r>
              <a:r>
                <a:rPr lang="en-US" sz="1400" dirty="0" err="1">
                  <a:solidFill>
                    <a:schemeClr val="bg1"/>
                  </a:solidFill>
                </a:rPr>
                <a:t>max_conns</a:t>
              </a:r>
              <a:r>
                <a:rPr lang="en-US" sz="1400" dirty="0">
                  <a:solidFill>
                    <a:schemeClr val="bg1"/>
                  </a:solidFill>
                </a:rPr>
                <a:t>”: 100,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“</a:t>
              </a:r>
              <a:r>
                <a:rPr lang="en-US" sz="1400" dirty="0" err="1">
                  <a:solidFill>
                    <a:schemeClr val="bg1"/>
                  </a:solidFill>
                </a:rPr>
                <a:t>db_url</a:t>
              </a:r>
              <a:r>
                <a:rPr lang="en-US" sz="1400" dirty="0">
                  <a:solidFill>
                    <a:schemeClr val="bg1"/>
                  </a:solidFill>
                </a:rPr>
                <a:t>”: dbhost.hydc.:1531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1" name="Flowchart: Data 20"/>
            <p:cNvSpPr/>
            <p:nvPr/>
          </p:nvSpPr>
          <p:spPr>
            <a:xfrm flipH="1">
              <a:off x="884767" y="3527595"/>
              <a:ext cx="3685308" cy="101851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16040" y="3605665"/>
              <a:ext cx="2272145" cy="9404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“</a:t>
              </a:r>
              <a:r>
                <a:rPr lang="en-US" sz="1400" dirty="0" err="1">
                  <a:solidFill>
                    <a:schemeClr val="bg1"/>
                  </a:solidFill>
                </a:rPr>
                <a:t>max_conns</a:t>
              </a:r>
              <a:r>
                <a:rPr lang="en-US" sz="1400" dirty="0">
                  <a:solidFill>
                    <a:schemeClr val="bg1"/>
                  </a:solidFill>
                </a:rPr>
                <a:t>”: 10,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“</a:t>
              </a:r>
              <a:r>
                <a:rPr lang="en-US" sz="1400" dirty="0" err="1">
                  <a:solidFill>
                    <a:schemeClr val="bg1"/>
                  </a:solidFill>
                </a:rPr>
                <a:t>db_url</a:t>
              </a:r>
              <a:r>
                <a:rPr lang="en-US" sz="1400" dirty="0">
                  <a:solidFill>
                    <a:schemeClr val="bg1"/>
                  </a:solidFill>
                </a:rPr>
                <a:t>”: dbhost.hydc.:1531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447483" y="4458624"/>
            <a:ext cx="676547" cy="22967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Default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70068" y="3589795"/>
            <a:ext cx="630365" cy="2332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Normal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36075" y="2496288"/>
            <a:ext cx="671219" cy="23342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override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38182" y="4363702"/>
            <a:ext cx="2881745" cy="8061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Developer Includes Default Configuration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51074" y="3345183"/>
            <a:ext cx="2881745" cy="8061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Software Configuration normally override defaults with </a:t>
            </a:r>
            <a:r>
              <a:rPr lang="en-US" sz="1400" i="1" u="sng" dirty="0">
                <a:solidFill>
                  <a:schemeClr val="tx2"/>
                </a:solidFill>
              </a:rPr>
              <a:t>contextualized values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51074" y="2326664"/>
            <a:ext cx="2881745" cy="8061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Software Configuration can be overridden in production </a:t>
            </a:r>
          </a:p>
        </p:txBody>
      </p:sp>
      <p:sp>
        <p:nvSpPr>
          <p:cNvPr id="31" name="Line Callout 3 30"/>
          <p:cNvSpPr/>
          <p:nvPr/>
        </p:nvSpPr>
        <p:spPr>
          <a:xfrm>
            <a:off x="1117601" y="2100418"/>
            <a:ext cx="2899642" cy="1174773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5036"/>
              <a:gd name="adj6" fmla="val -16986"/>
              <a:gd name="adj7" fmla="val 156157"/>
              <a:gd name="adj8" fmla="val 99362"/>
            </a:avLst>
          </a:prstGeom>
          <a:solidFill>
            <a:schemeClr val="tx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dirty="0"/>
              <a:t>Configuration context: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Environment: Dev, Test,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Geo-Location: Bothell, Dallas …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0783" y="4440132"/>
            <a:ext cx="3123261" cy="14593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Example: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A </a:t>
            </a:r>
            <a:r>
              <a:rPr lang="en-US" sz="1400" i="1" u="sng" dirty="0">
                <a:solidFill>
                  <a:schemeClr val="tx2"/>
                </a:solidFill>
              </a:rPr>
              <a:t>test</a:t>
            </a:r>
            <a:r>
              <a:rPr lang="en-US" sz="1400" dirty="0">
                <a:solidFill>
                  <a:schemeClr val="tx2"/>
                </a:solidFill>
              </a:rPr>
              <a:t> instance of service in Dallas is configured to connect to the </a:t>
            </a:r>
            <a:r>
              <a:rPr lang="en-US" sz="1400" i="1" u="sng" dirty="0">
                <a:solidFill>
                  <a:schemeClr val="tx2"/>
                </a:solidFill>
              </a:rPr>
              <a:t>test</a:t>
            </a:r>
            <a:r>
              <a:rPr lang="en-US" sz="1400" dirty="0">
                <a:solidFill>
                  <a:schemeClr val="tx2"/>
                </a:solidFill>
              </a:rPr>
              <a:t> instance of the DB that is closest to it </a:t>
            </a:r>
            <a:r>
              <a:rPr lang="en-US" sz="1400" i="1" u="sng" dirty="0">
                <a:solidFill>
                  <a:schemeClr val="tx2"/>
                </a:solidFill>
              </a:rPr>
              <a:t>geographically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34" name="Rectangle 33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16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9024" y="1408671"/>
            <a:ext cx="11214027" cy="435614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spcAft>
                <a:spcPts val="1000"/>
              </a:spcAft>
              <a:buFontTx/>
            </a:pPr>
            <a:r>
              <a:rPr lang="en-US" sz="3200" dirty="0">
                <a:solidFill>
                  <a:schemeClr val="dk1"/>
                </a:solidFill>
                <a:cs typeface="+mn-cs"/>
              </a:rPr>
              <a:t>Developer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Development 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2018" y="2602694"/>
            <a:ext cx="1099748" cy="86390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18" name="Rectangle 17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938000" y="2445988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Define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38000" y="3498929"/>
            <a:ext cx="2652180" cy="15224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Daniel defines the configurations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Sets the default value for the property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dbUrl</a:t>
            </a:r>
            <a:r>
              <a:rPr lang="en-US" sz="1400" dirty="0">
                <a:solidFill>
                  <a:schemeClr val="tx1"/>
                </a:solidFill>
              </a:rPr>
              <a:t>=http://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435097" y="2445988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Apply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435097" y="3498929"/>
            <a:ext cx="2652180" cy="15224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Deploys service in K8S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Spins up an instance with </a:t>
            </a:r>
            <a:r>
              <a:rPr lang="en-US" sz="1400" dirty="0" err="1">
                <a:solidFill>
                  <a:schemeClr val="tx1"/>
                </a:solidFill>
              </a:rPr>
              <a:t>dbUrl</a:t>
            </a:r>
            <a:r>
              <a:rPr lang="en-US" sz="1400" dirty="0">
                <a:solidFill>
                  <a:schemeClr val="tx1"/>
                </a:solidFill>
              </a:rPr>
              <a:t>=http://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20" y="4514980"/>
            <a:ext cx="1908233" cy="50639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5" idx="3"/>
            <a:endCxn id="47" idx="1"/>
          </p:cNvCxnSpPr>
          <p:nvPr/>
        </p:nvCxnSpPr>
        <p:spPr>
          <a:xfrm>
            <a:off x="3590180" y="4260151"/>
            <a:ext cx="4844917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24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9024" y="1396314"/>
            <a:ext cx="11214027" cy="476873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spcAft>
                <a:spcPts val="1000"/>
              </a:spcAft>
              <a:buFontTx/>
            </a:pPr>
            <a:r>
              <a:rPr lang="en-US" sz="3200" dirty="0">
                <a:cs typeface="+mn-cs"/>
              </a:rPr>
              <a:t>Operations wants to configure per localization context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multi-environment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013" y="2670046"/>
            <a:ext cx="1495685" cy="3912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2731" y="2494117"/>
            <a:ext cx="976037" cy="86390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4292" y="2686652"/>
            <a:ext cx="2458624" cy="239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24" name="Rectangle 23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047185" y="2576358"/>
            <a:ext cx="1099748" cy="86390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3167" y="2419652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Define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3166" y="3472593"/>
            <a:ext cx="2673237" cy="18014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Bob creates a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Bob changes the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Changes </a:t>
            </a:r>
            <a:r>
              <a:rPr lang="en-US" sz="1400" dirty="0" err="1">
                <a:solidFill>
                  <a:schemeClr val="tx1"/>
                </a:solidFill>
              </a:rPr>
              <a:t>db_Url</a:t>
            </a:r>
            <a:r>
              <a:rPr lang="en-US" sz="1400" dirty="0">
                <a:solidFill>
                  <a:schemeClr val="tx1"/>
                </a:solidFill>
              </a:rPr>
              <a:t>=http://dbprod.att.com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Bob submits for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John approves the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Bob merge the branch to master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280264" y="2419652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Apply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280264" y="3472593"/>
            <a:ext cx="2652180" cy="15224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Update </a:t>
            </a:r>
            <a:r>
              <a:rPr lang="en-US" sz="1400" dirty="0" err="1">
                <a:solidFill>
                  <a:schemeClr val="tx1"/>
                </a:solidFill>
              </a:rPr>
              <a:t>config</a:t>
            </a:r>
            <a:r>
              <a:rPr lang="en-US" sz="1400" dirty="0">
                <a:solidFill>
                  <a:schemeClr val="tx1"/>
                </a:solidFill>
              </a:rPr>
              <a:t> Map in K8S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Changes </a:t>
            </a:r>
            <a:r>
              <a:rPr lang="en-US" sz="1400" dirty="0" err="1">
                <a:solidFill>
                  <a:schemeClr val="tx1"/>
                </a:solidFill>
              </a:rPr>
              <a:t>db_Url</a:t>
            </a:r>
            <a:r>
              <a:rPr lang="en-US" sz="1400" dirty="0">
                <a:solidFill>
                  <a:schemeClr val="tx1"/>
                </a:solidFill>
              </a:rPr>
              <a:t>=http://dbprod.att.com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Running Instance absorbs the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Tag the configuration in </a:t>
            </a:r>
            <a:r>
              <a:rPr lang="en-US" sz="1400" dirty="0" err="1">
                <a:solidFill>
                  <a:schemeClr val="tx1"/>
                </a:solidFill>
              </a:rPr>
              <a:t>codecloud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68" y="4557824"/>
            <a:ext cx="1908233" cy="506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414" y="4485627"/>
            <a:ext cx="1464644" cy="68616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610514" y="2404516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Calculate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610514" y="3457457"/>
            <a:ext cx="2652180" cy="15224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Check what  should be the value applicable to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Determines the effective value</a:t>
            </a:r>
          </a:p>
        </p:txBody>
      </p:sp>
      <p:cxnSp>
        <p:nvCxnSpPr>
          <p:cNvPr id="9" name="Straight Arrow Connector 8"/>
          <p:cNvCxnSpPr>
            <a:stCxn id="32" idx="3"/>
            <a:endCxn id="54" idx="1"/>
          </p:cNvCxnSpPr>
          <p:nvPr/>
        </p:nvCxnSpPr>
        <p:spPr>
          <a:xfrm flipV="1">
            <a:off x="3456403" y="4279177"/>
            <a:ext cx="1154111" cy="33657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4" idx="3"/>
            <a:endCxn id="34" idx="1"/>
          </p:cNvCxnSpPr>
          <p:nvPr/>
        </p:nvCxnSpPr>
        <p:spPr>
          <a:xfrm>
            <a:off x="7262694" y="4221548"/>
            <a:ext cx="1017570" cy="9398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configuration management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04665" y="34810"/>
            <a:ext cx="2675806" cy="228473"/>
            <a:chOff x="8660133" y="-20858"/>
            <a:chExt cx="2675806" cy="228473"/>
          </a:xfrm>
        </p:grpSpPr>
        <p:sp>
          <p:nvSpPr>
            <p:cNvPr id="8" name="Rectangle 7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69140" y="-1966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458484" y="-20858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688720" y="2481499"/>
            <a:ext cx="2652180" cy="9827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Apply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88720" y="3534440"/>
            <a:ext cx="2652180" cy="15224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solidFill>
                  <a:srgbClr val="009FDB"/>
                </a:solidFill>
              </a:rPr>
              <a:t>Bob Updates the </a:t>
            </a:r>
            <a:r>
              <a:rPr lang="en-US" sz="1400" dirty="0" err="1">
                <a:solidFill>
                  <a:srgbClr val="009FDB"/>
                </a:solidFill>
              </a:rPr>
              <a:t>configMap</a:t>
            </a:r>
            <a:endParaRPr lang="en-US" sz="1400" dirty="0">
              <a:solidFill>
                <a:srgbClr val="009FDB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solidFill>
                  <a:srgbClr val="009FDB"/>
                </a:solidFill>
              </a:rPr>
              <a:t>Changes are absorbed by the running instance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solidFill>
                  <a:srgbClr val="009FDB"/>
                </a:solidFill>
              </a:rPr>
              <a:t>Bob checks in the change he made into </a:t>
            </a:r>
            <a:r>
              <a:rPr lang="en-US" sz="1400" dirty="0" err="1">
                <a:solidFill>
                  <a:srgbClr val="009FDB"/>
                </a:solidFill>
              </a:rPr>
              <a:t>codecloud</a:t>
            </a:r>
            <a:endParaRPr lang="en-US" sz="1400" dirty="0">
              <a:solidFill>
                <a:srgbClr val="009FDB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89024" y="1396314"/>
            <a:ext cx="11214027" cy="476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000"/>
              </a:spcAft>
              <a:buFontTx/>
              <a:buNone/>
            </a:pPr>
            <a:r>
              <a:rPr lang="en-US" sz="3200" dirty="0"/>
              <a:t>Use Native tooling to apply configuration directly.</a:t>
            </a:r>
          </a:p>
        </p:txBody>
      </p:sp>
    </p:spTree>
    <p:extLst>
      <p:ext uri="{BB962C8B-B14F-4D97-AF65-F5344CB8AC3E}">
        <p14:creationId xmlns:p14="http://schemas.microsoft.com/office/powerpoint/2010/main" val="47958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4405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1755" y="4093535"/>
            <a:ext cx="9962707" cy="23047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1282900" y="1422400"/>
            <a:ext cx="10919884" cy="4529138"/>
          </a:xfrm>
        </p:spPr>
        <p:txBody>
          <a:bodyPr/>
          <a:lstStyle/>
          <a:p>
            <a:r>
              <a:rPr lang="en-US" sz="2000" b="1" dirty="0"/>
              <a:t>What is a Microservice? </a:t>
            </a:r>
            <a:r>
              <a:rPr lang="en-US" sz="1400" dirty="0">
                <a:solidFill>
                  <a:schemeClr val="tx2"/>
                </a:solidFill>
              </a:rPr>
              <a:t>— Learn about the 10 principles and their criticality to success</a:t>
            </a:r>
          </a:p>
          <a:p>
            <a:r>
              <a:rPr lang="en-US" sz="2000" b="1" dirty="0"/>
              <a:t>Design First</a:t>
            </a:r>
            <a:r>
              <a:rPr lang="en-US" sz="1400" dirty="0">
                <a:solidFill>
                  <a:schemeClr val="tx2"/>
                </a:solidFill>
              </a:rPr>
              <a:t>— Learn how the single capability focused and encapsulation principles are key and design guidelines for success</a:t>
            </a:r>
          </a:p>
          <a:p>
            <a:r>
              <a:rPr lang="en-US" sz="2000" b="1" dirty="0"/>
              <a:t>Sticks and Stones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1400" dirty="0">
                <a:solidFill>
                  <a:schemeClr val="tx2"/>
                </a:solidFill>
              </a:rPr>
              <a:t>— Building </a:t>
            </a:r>
            <a:r>
              <a:rPr lang="en-US" sz="1400" dirty="0" err="1">
                <a:solidFill>
                  <a:schemeClr val="tx2"/>
                </a:solidFill>
              </a:rPr>
              <a:t>Microservices</a:t>
            </a:r>
            <a:r>
              <a:rPr lang="en-US" sz="1400" dirty="0">
                <a:solidFill>
                  <a:schemeClr val="tx2"/>
                </a:solidFill>
              </a:rPr>
              <a:t> Using Pattern-aligned Templates</a:t>
            </a:r>
          </a:p>
          <a:p>
            <a:r>
              <a:rPr lang="en-US" sz="2000" b="1" dirty="0"/>
              <a:t>Pipes and Gates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 How to use Continuous Deployment Pipelines to Automated End to End Delivery</a:t>
            </a:r>
          </a:p>
          <a:p>
            <a:r>
              <a:rPr lang="en-US" sz="2000" b="1" dirty="0"/>
              <a:t>Streams and Events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 How to Keep Up with a Decomposed Microservice Universe using Logging and Monitoring Platform Components</a:t>
            </a:r>
          </a:p>
          <a:p>
            <a:r>
              <a:rPr lang="en-US" sz="2000" b="1" dirty="0"/>
              <a:t>Open Forum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 a special session that will be driven by feedback from our first 5 sessions on topics of interest to the community</a:t>
            </a:r>
          </a:p>
          <a:p>
            <a:r>
              <a:rPr lang="en-US" sz="2000" b="1" dirty="0"/>
              <a:t>Configuration Management (Today!) </a:t>
            </a:r>
            <a:r>
              <a:rPr lang="en-US" sz="1400" dirty="0">
                <a:solidFill>
                  <a:schemeClr val="tx2"/>
                </a:solidFill>
              </a:rPr>
              <a:t>- How to configure, localize and tune Microservices deployed on the CDP platform</a:t>
            </a:r>
          </a:p>
          <a:p>
            <a:r>
              <a:rPr lang="en-US" dirty="0"/>
              <a:t>                                              </a:t>
            </a:r>
          </a:p>
          <a:p>
            <a:r>
              <a:rPr lang="en-US" dirty="0"/>
              <a:t>                                                   </a:t>
            </a:r>
            <a:r>
              <a:rPr lang="en-US" sz="2000" dirty="0">
                <a:solidFill>
                  <a:schemeClr val="tx2"/>
                </a:solidFill>
                <a:hlinkClick r:id="rId2"/>
              </a:rPr>
              <a:t>http://microservices.web.att.com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Join and follow the Microservice Community </a:t>
            </a:r>
            <a:r>
              <a:rPr lang="en-US" sz="2000" dirty="0">
                <a:solidFill>
                  <a:schemeClr val="tx2"/>
                </a:solidFill>
                <a:hlinkClick r:id="rId3"/>
              </a:rPr>
              <a:t>here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Checkout the Microservice documentation Wiki </a:t>
            </a:r>
            <a:r>
              <a:rPr lang="en-US" sz="2000" dirty="0">
                <a:solidFill>
                  <a:schemeClr val="tx2"/>
                </a:solidFill>
                <a:hlinkClick r:id="rId4"/>
              </a:rPr>
              <a:t>here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Follow the Microservices </a:t>
            </a:r>
            <a:r>
              <a:rPr lang="en-US" sz="2000" dirty="0" err="1">
                <a:solidFill>
                  <a:schemeClr val="tx2"/>
                </a:solidFill>
              </a:rPr>
              <a:t>TechDev</a:t>
            </a:r>
            <a:r>
              <a:rPr lang="en-US" sz="2000" dirty="0">
                <a:solidFill>
                  <a:schemeClr val="tx2"/>
                </a:solidFill>
              </a:rPr>
              <a:t> Community Blog for Upcoming Session Schedule!</a:t>
            </a:r>
          </a:p>
          <a:p>
            <a:pPr algn="ctr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Microservices "Get the Facts!" Webcast Series 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1385255"/>
            <a:ext cx="320492" cy="320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1742166"/>
            <a:ext cx="320492" cy="320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099077"/>
            <a:ext cx="320492" cy="320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455988"/>
            <a:ext cx="320492" cy="320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812899"/>
            <a:ext cx="320492" cy="320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3169810"/>
            <a:ext cx="320492" cy="320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3526723"/>
            <a:ext cx="320492" cy="3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0183" y="1600200"/>
            <a:ext cx="9842929" cy="731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0183" y="2453075"/>
            <a:ext cx="9842929" cy="731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0183" y="3369958"/>
            <a:ext cx="9842929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0183" y="4359993"/>
            <a:ext cx="9842929" cy="731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487255" y="1367054"/>
            <a:ext cx="11214026" cy="4529138"/>
          </a:xfrm>
        </p:spPr>
        <p:txBody>
          <a:bodyPr/>
          <a:lstStyle/>
          <a:p>
            <a:pPr marL="342900" indent="-342900">
              <a:buAutoNum type="arabicPeriod"/>
            </a:pP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Today’s session will be recorded and posted for future reference.  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If you are not comfortable participating in a recorded call, please drop now.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We will present first, then have a ~20 minute Q&amp;A segment at the end.  </a:t>
            </a:r>
          </a:p>
          <a:p>
            <a:r>
              <a:rPr lang="en-US" b="1" dirty="0">
                <a:solidFill>
                  <a:schemeClr val="tx2"/>
                </a:solidFill>
              </a:rPr>
              <a:t>Please hold your questions until we reach the Q&amp;A segment.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You may post forum questions during the call </a:t>
            </a:r>
            <a:r>
              <a:rPr lang="en-US" b="1" dirty="0">
                <a:solidFill>
                  <a:schemeClr val="tx2"/>
                </a:solidFill>
                <a:hlinkClick r:id="rId2"/>
              </a:rPr>
              <a:t>here</a:t>
            </a:r>
            <a:r>
              <a:rPr lang="en-US" b="1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Ground Rules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2" y="1486591"/>
            <a:ext cx="469233" cy="46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2" y="2388700"/>
            <a:ext cx="469233" cy="469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2" y="3290809"/>
            <a:ext cx="469233" cy="469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2" y="4192918"/>
            <a:ext cx="469233" cy="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1755" y="4093535"/>
            <a:ext cx="9962707" cy="23047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1282900" y="1422400"/>
            <a:ext cx="10919884" cy="4529138"/>
          </a:xfrm>
        </p:spPr>
        <p:txBody>
          <a:bodyPr/>
          <a:lstStyle/>
          <a:p>
            <a:r>
              <a:rPr lang="en-US" sz="2000" b="1" dirty="0"/>
              <a:t>What is a Microservice? </a:t>
            </a:r>
            <a:r>
              <a:rPr lang="en-US" sz="1400" dirty="0">
                <a:solidFill>
                  <a:schemeClr val="tx2"/>
                </a:solidFill>
              </a:rPr>
              <a:t>— Learn about the 10 principles and their criticality to success</a:t>
            </a:r>
          </a:p>
          <a:p>
            <a:r>
              <a:rPr lang="en-US" sz="2000" b="1" dirty="0"/>
              <a:t>Design First</a:t>
            </a:r>
            <a:r>
              <a:rPr lang="en-US" sz="1400" dirty="0">
                <a:solidFill>
                  <a:schemeClr val="tx2"/>
                </a:solidFill>
              </a:rPr>
              <a:t>— Learn how the single capability focused and encapsulation principles are key and design guidelines for success</a:t>
            </a:r>
          </a:p>
          <a:p>
            <a:r>
              <a:rPr lang="en-US" sz="2000" b="1" dirty="0"/>
              <a:t>Sticks and Stones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1400" dirty="0">
                <a:solidFill>
                  <a:schemeClr val="tx2"/>
                </a:solidFill>
              </a:rPr>
              <a:t>— Building </a:t>
            </a:r>
            <a:r>
              <a:rPr lang="en-US" sz="1400" dirty="0" err="1">
                <a:solidFill>
                  <a:schemeClr val="tx2"/>
                </a:solidFill>
              </a:rPr>
              <a:t>Microservices</a:t>
            </a:r>
            <a:r>
              <a:rPr lang="en-US" sz="1400" dirty="0">
                <a:solidFill>
                  <a:schemeClr val="tx2"/>
                </a:solidFill>
              </a:rPr>
              <a:t> Using Pattern-aligned Templates</a:t>
            </a:r>
          </a:p>
          <a:p>
            <a:r>
              <a:rPr lang="en-US" sz="2000" b="1" dirty="0"/>
              <a:t>Pipes and Gates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 How to use Continuous Deployment Pipelines to Automated End to End Delivery</a:t>
            </a:r>
          </a:p>
          <a:p>
            <a:r>
              <a:rPr lang="en-US" sz="2000" b="1" dirty="0"/>
              <a:t>Streams and Events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 How to Keep Up with a Decomposed Microservice Universe using Logging and Monitoring Platform Components</a:t>
            </a:r>
          </a:p>
          <a:p>
            <a:r>
              <a:rPr lang="en-US" sz="2000" b="1" dirty="0"/>
              <a:t>Open Forum</a:t>
            </a:r>
            <a:r>
              <a:rPr lang="en-US" sz="2000" dirty="0"/>
              <a:t> </a:t>
            </a:r>
            <a:r>
              <a:rPr lang="en-US" sz="1400" dirty="0">
                <a:solidFill>
                  <a:schemeClr val="tx2"/>
                </a:solidFill>
              </a:rPr>
              <a:t>— a special session that will be driven by feedback from our first 5 sessions on topics of interest to the community</a:t>
            </a:r>
          </a:p>
          <a:p>
            <a:r>
              <a:rPr lang="en-US" sz="2000" b="1" dirty="0"/>
              <a:t>Configuration Management (Today!) </a:t>
            </a:r>
            <a:r>
              <a:rPr lang="en-US" sz="1400" dirty="0">
                <a:solidFill>
                  <a:schemeClr val="tx2"/>
                </a:solidFill>
              </a:rPr>
              <a:t>- How to configure, localize and tune Microservices deployed on the CDP platform</a:t>
            </a:r>
          </a:p>
          <a:p>
            <a:r>
              <a:rPr lang="en-US" dirty="0"/>
              <a:t>                                              </a:t>
            </a:r>
          </a:p>
          <a:p>
            <a:r>
              <a:rPr lang="en-US" dirty="0"/>
              <a:t>                                                   </a:t>
            </a:r>
            <a:r>
              <a:rPr lang="en-US" sz="2000" dirty="0">
                <a:solidFill>
                  <a:schemeClr val="tx2"/>
                </a:solidFill>
                <a:hlinkClick r:id="rId2"/>
              </a:rPr>
              <a:t>http://microservices.web.att.com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Join and follow the Microservice Community </a:t>
            </a:r>
            <a:r>
              <a:rPr lang="en-US" sz="2000" dirty="0">
                <a:solidFill>
                  <a:schemeClr val="tx2"/>
                </a:solidFill>
                <a:hlinkClick r:id="rId3"/>
              </a:rPr>
              <a:t>here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Checkout the Microservice documentation Wiki </a:t>
            </a:r>
            <a:r>
              <a:rPr lang="en-US" sz="2000" dirty="0">
                <a:solidFill>
                  <a:schemeClr val="tx2"/>
                </a:solidFill>
                <a:hlinkClick r:id="rId4"/>
              </a:rPr>
              <a:t>here</a:t>
            </a:r>
            <a:endParaRPr lang="en-US" sz="2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Follow the Microservices </a:t>
            </a:r>
            <a:r>
              <a:rPr lang="en-US" sz="2000" dirty="0" err="1">
                <a:solidFill>
                  <a:schemeClr val="tx2"/>
                </a:solidFill>
              </a:rPr>
              <a:t>TechDev</a:t>
            </a:r>
            <a:r>
              <a:rPr lang="en-US" sz="2000" dirty="0">
                <a:solidFill>
                  <a:schemeClr val="tx2"/>
                </a:solidFill>
              </a:rPr>
              <a:t> Community Blog for Upcoming Session Schedule!</a:t>
            </a:r>
          </a:p>
          <a:p>
            <a:pPr algn="ctr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Microservices "Get the Facts!" Webcast Series 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1385255"/>
            <a:ext cx="320492" cy="320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1742166"/>
            <a:ext cx="320492" cy="320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099077"/>
            <a:ext cx="320492" cy="320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455988"/>
            <a:ext cx="320492" cy="320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2812899"/>
            <a:ext cx="320492" cy="320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3169810"/>
            <a:ext cx="320492" cy="320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" y="3526723"/>
            <a:ext cx="320492" cy="3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4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25" y="2525477"/>
            <a:ext cx="6550515" cy="2011855"/>
          </a:xfrm>
        </p:spPr>
        <p:txBody>
          <a:bodyPr anchor="t"/>
          <a:lstStyle/>
          <a:p>
            <a:pPr lvl="0"/>
            <a:r>
              <a:rPr lang="en-US" sz="5400" b="1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agenda</a:t>
            </a: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81006" y="1141592"/>
            <a:ext cx="5716938" cy="36716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6743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9"/>
              </a:spcAft>
              <a:buNone/>
              <a:defRPr sz="4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0"/>
              </a:spcAft>
            </a:pPr>
            <a:endParaRPr lang="en-US" sz="800" i="1" dirty="0">
              <a:solidFill>
                <a:prstClr val="white"/>
              </a:solidFill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</a:rPr>
              <a:t>Introduction</a:t>
            </a:r>
            <a:endParaRPr lang="en-US" sz="2400" i="1" dirty="0">
              <a:solidFill>
                <a:prstClr val="white"/>
              </a:solidFill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</a:rPr>
              <a:t>Continuous Deployment Platform (CDP)</a:t>
            </a:r>
            <a:endParaRPr lang="en-US" sz="2400" i="1" dirty="0">
              <a:solidFill>
                <a:prstClr val="white"/>
              </a:solidFill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</a:rPr>
              <a:t>		</a:t>
            </a:r>
            <a:endParaRPr lang="en-US" sz="800" i="1" dirty="0">
              <a:solidFill>
                <a:prstClr val="white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Process</a:t>
            </a:r>
            <a:endParaRPr lang="en-US" sz="2400" i="1" dirty="0">
              <a:solidFill>
                <a:prstClr val="white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Q&amp;A</a:t>
            </a:r>
            <a:endParaRPr lang="en-US" sz="2800" dirty="0">
              <a:solidFill>
                <a:prstClr val="white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5825" y="3400719"/>
            <a:ext cx="260252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40" y="1180266"/>
            <a:ext cx="469233" cy="469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40" y="1837045"/>
            <a:ext cx="469233" cy="46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40" y="2493824"/>
            <a:ext cx="469233" cy="469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40" y="3150603"/>
            <a:ext cx="469233" cy="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56716" y="1532757"/>
            <a:ext cx="10699535" cy="20870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Ensure availability of the functional attributes/properties across environments.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Have control on who can make what changes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Record who changed what, why, when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Ability to view what configurations will/have been applied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Ability to define configurations at various levels to avoid redundancy</a:t>
            </a:r>
          </a:p>
        </p:txBody>
      </p:sp>
      <p:sp>
        <p:nvSpPr>
          <p:cNvPr id="45" name="Title 2"/>
          <p:cNvSpPr>
            <a:spLocks noGrp="1"/>
          </p:cNvSpPr>
          <p:nvPr>
            <p:ph type="title"/>
          </p:nvPr>
        </p:nvSpPr>
        <p:spPr>
          <a:xfrm>
            <a:off x="491067" y="522779"/>
            <a:ext cx="11211984" cy="342206"/>
          </a:xfrm>
        </p:spPr>
        <p:txBody>
          <a:bodyPr/>
          <a:lstStyle/>
          <a:p>
            <a:r>
              <a:rPr lang="en-US" b="1" dirty="0"/>
              <a:t>Introduction: Configuration Management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105017" y="4492537"/>
            <a:ext cx="1700566" cy="1650907"/>
            <a:chOff x="7685304" y="4819089"/>
            <a:chExt cx="1468114" cy="1302226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304" y="4819089"/>
              <a:ext cx="1468114" cy="13022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947504" y="5247968"/>
              <a:ext cx="943714" cy="267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Runtime Fabric</a:t>
              </a:r>
            </a:p>
          </p:txBody>
        </p:sp>
      </p:grpSp>
      <p:sp>
        <p:nvSpPr>
          <p:cNvPr id="16" name="Callout: Bent Line with No Border 15"/>
          <p:cNvSpPr/>
          <p:nvPr/>
        </p:nvSpPr>
        <p:spPr>
          <a:xfrm>
            <a:off x="9969864" y="3505893"/>
            <a:ext cx="1859623" cy="882800"/>
          </a:xfrm>
          <a:prstGeom prst="wedgeRectCallout">
            <a:avLst>
              <a:gd name="adj1" fmla="val -7465"/>
              <a:gd name="adj2" fmla="val 82941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3038"/>
            <a:r>
              <a:rPr lang="en-US" sz="1400" dirty="0">
                <a:solidFill>
                  <a:sysClr val="windowText" lastClr="000000"/>
                </a:solidFill>
              </a:rPr>
              <a:t>Localization context</a:t>
            </a:r>
          </a:p>
          <a:p>
            <a:pPr marL="401638" indent="-228600">
              <a:buFont typeface="Calibri" panose="020F0502020204030204" pitchFamily="34" charset="0"/>
              <a:buChar char="̶"/>
            </a:pPr>
            <a:r>
              <a:rPr lang="en-US" sz="1400" dirty="0">
                <a:solidFill>
                  <a:sysClr val="windowText" lastClr="000000"/>
                </a:solidFill>
              </a:rPr>
              <a:t>SDLC </a:t>
            </a:r>
            <a:r>
              <a:rPr lang="en-US" sz="1400" dirty="0" err="1">
                <a:solidFill>
                  <a:sysClr val="windowText" lastClr="000000"/>
                </a:solidFill>
              </a:rPr>
              <a:t>env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401638" indent="-228600">
              <a:buFont typeface="Calibri" panose="020F0502020204030204" pitchFamily="34" charset="0"/>
              <a:buChar char="̶"/>
            </a:pPr>
            <a:r>
              <a:rPr lang="en-US" sz="1400" dirty="0" err="1">
                <a:solidFill>
                  <a:sysClr val="windowText" lastClr="000000"/>
                </a:solidFill>
              </a:rPr>
              <a:t>Geoloc</a:t>
            </a:r>
            <a:r>
              <a:rPr lang="en-US" sz="1400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24" name="Down Arrow 23"/>
          <p:cNvSpPr/>
          <p:nvPr/>
        </p:nvSpPr>
        <p:spPr>
          <a:xfrm rot="16200000">
            <a:off x="9824856" y="5029927"/>
            <a:ext cx="282804" cy="32074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1067" y="1157603"/>
            <a:ext cx="2924471" cy="265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Why Use Configuration Management?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56717" y="3866786"/>
            <a:ext cx="8749166" cy="2560848"/>
            <a:chOff x="1056717" y="3491882"/>
            <a:chExt cx="8749166" cy="2560848"/>
          </a:xfrm>
        </p:grpSpPr>
        <p:grpSp>
          <p:nvGrpSpPr>
            <p:cNvPr id="26" name="Group 25"/>
            <p:cNvGrpSpPr/>
            <p:nvPr/>
          </p:nvGrpSpPr>
          <p:grpSpPr>
            <a:xfrm>
              <a:off x="1056717" y="3491882"/>
              <a:ext cx="8749166" cy="2560848"/>
              <a:chOff x="3450211" y="1787072"/>
              <a:chExt cx="8749166" cy="256084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450211" y="1787072"/>
                <a:ext cx="8749166" cy="2560848"/>
                <a:chOff x="2931737" y="1931830"/>
                <a:chExt cx="8749166" cy="2560848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2931737" y="2028792"/>
                  <a:ext cx="8474459" cy="2328853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464981" y="2164742"/>
                  <a:ext cx="2659897" cy="1900322"/>
                  <a:chOff x="5464981" y="2164742"/>
                  <a:chExt cx="2659897" cy="1900322"/>
                </a:xfrm>
              </p:grpSpPr>
              <p:sp>
                <p:nvSpPr>
                  <p:cNvPr id="197" name="Rectangle 196"/>
                  <p:cNvSpPr/>
                  <p:nvPr/>
                </p:nvSpPr>
                <p:spPr>
                  <a:xfrm>
                    <a:off x="5464981" y="2164742"/>
                    <a:ext cx="2659897" cy="190032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98" name="Picture 19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56717" y="2431003"/>
                    <a:ext cx="2476500" cy="1533903"/>
                  </a:xfrm>
                  <a:prstGeom prst="rect">
                    <a:avLst/>
                  </a:prstGeom>
                </p:spPr>
              </p:pic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5846419" y="2186838"/>
                    <a:ext cx="1894824" cy="2318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Configuration</a:t>
                    </a: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 </a:t>
                    </a:r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Logic</a:t>
                    </a:r>
                  </a:p>
                </p:txBody>
              </p:sp>
            </p:grpSp>
            <p:sp>
              <p:nvSpPr>
                <p:cNvPr id="8" name="Left Bracket 7"/>
                <p:cNvSpPr/>
                <p:nvPr/>
              </p:nvSpPr>
              <p:spPr>
                <a:xfrm rot="10800000">
                  <a:off x="11368830" y="1931830"/>
                  <a:ext cx="312073" cy="2560848"/>
                </a:xfrm>
                <a:prstGeom prst="leftBracket">
                  <a:avLst/>
                </a:pr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3035178" y="2185584"/>
                  <a:ext cx="2025877" cy="1879480"/>
                  <a:chOff x="3035178" y="2185584"/>
                  <a:chExt cx="2025877" cy="1879480"/>
                </a:xfrm>
              </p:grpSpPr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35178" y="2185584"/>
                    <a:ext cx="2025877" cy="18794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3455269" y="2186838"/>
                    <a:ext cx="1102397" cy="1894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Variables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111915" y="2431004"/>
                    <a:ext cx="1859941" cy="15339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01" name="Picture 200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48492" y="2766525"/>
                    <a:ext cx="1781175" cy="6667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/>
                <p:cNvGrpSpPr/>
                <p:nvPr/>
              </p:nvGrpSpPr>
              <p:grpSpPr>
                <a:xfrm>
                  <a:off x="9330352" y="3971747"/>
                  <a:ext cx="1851791" cy="305725"/>
                  <a:chOff x="4904014" y="6160878"/>
                  <a:chExt cx="2162491" cy="364037"/>
                </a:xfrm>
              </p:grpSpPr>
              <p:sp>
                <p:nvSpPr>
                  <p:cNvPr id="194" name="Rectangle 193"/>
                  <p:cNvSpPr/>
                  <p:nvPr/>
                </p:nvSpPr>
                <p:spPr>
                  <a:xfrm>
                    <a:off x="4904014" y="6160878"/>
                    <a:ext cx="2162491" cy="364037"/>
                  </a:xfrm>
                  <a:prstGeom prst="rect">
                    <a:avLst/>
                  </a:prstGeom>
                  <a:ln w="9525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b"/>
                  <a:lstStyle/>
                  <a:p>
                    <a:pPr algn="ctr" defTabSz="456834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1599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5266120" y="6297753"/>
                    <a:ext cx="1428157" cy="2011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r>
                      <a:rPr lang="en-US" sz="1200" dirty="0">
                        <a:solidFill>
                          <a:schemeClr val="tx2"/>
                        </a:solidFill>
                      </a:rPr>
                      <a:t>= Namespace Boundary</a:t>
                    </a: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8487462" y="2158557"/>
                  <a:ext cx="2815116" cy="1906507"/>
                  <a:chOff x="8487462" y="2158557"/>
                  <a:chExt cx="2815116" cy="1906507"/>
                </a:xfrm>
              </p:grpSpPr>
              <p:sp>
                <p:nvSpPr>
                  <p:cNvPr id="177" name="Rectangle 176"/>
                  <p:cNvSpPr/>
                  <p:nvPr/>
                </p:nvSpPr>
                <p:spPr>
                  <a:xfrm>
                    <a:off x="8487462" y="2164736"/>
                    <a:ext cx="2815116" cy="190032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 anchorCtr="0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8581233" y="2453737"/>
                    <a:ext cx="2645349" cy="15111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L-Shape 177"/>
                  <p:cNvSpPr/>
                  <p:nvPr/>
                </p:nvSpPr>
                <p:spPr>
                  <a:xfrm>
                    <a:off x="8661534" y="3044383"/>
                    <a:ext cx="1018335" cy="860750"/>
                  </a:xfrm>
                  <a:prstGeom prst="corner">
                    <a:avLst>
                      <a:gd name="adj1" fmla="val 51113"/>
                      <a:gd name="adj2" fmla="val 58344"/>
                    </a:avLst>
                  </a:prstGeom>
                  <a:noFill/>
                  <a:ln w="12700">
                    <a:solidFill>
                      <a:schemeClr val="tx2"/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L-Shape 178"/>
                  <p:cNvSpPr/>
                  <p:nvPr/>
                </p:nvSpPr>
                <p:spPr>
                  <a:xfrm rot="10800000">
                    <a:off x="8722031" y="2512258"/>
                    <a:ext cx="1069986" cy="860750"/>
                  </a:xfrm>
                  <a:prstGeom prst="corner">
                    <a:avLst>
                      <a:gd name="adj1" fmla="val 51113"/>
                      <a:gd name="adj2" fmla="val 58344"/>
                    </a:avLst>
                  </a:prstGeom>
                  <a:noFill/>
                  <a:ln w="12700">
                    <a:solidFill>
                      <a:schemeClr val="tx2"/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9883564" y="2997360"/>
                    <a:ext cx="554285" cy="91440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0579555" y="2512258"/>
                    <a:ext cx="554285" cy="13928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/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82" name="Picture 18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280996" y="2594770"/>
                    <a:ext cx="426757" cy="298730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804422" y="2583125"/>
                    <a:ext cx="426757" cy="298730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07654" y="3104427"/>
                    <a:ext cx="426757" cy="298730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947327" y="3050371"/>
                    <a:ext cx="426757" cy="298730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643318" y="2594770"/>
                    <a:ext cx="426757" cy="29873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740300" y="3500630"/>
                    <a:ext cx="507045" cy="406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603173" y="3434155"/>
                    <a:ext cx="507045" cy="406593"/>
                  </a:xfrm>
                  <a:prstGeom prst="rect">
                    <a:avLst/>
                  </a:prstGeom>
                </p:spPr>
              </p:pic>
              <p:grpSp>
                <p:nvGrpSpPr>
                  <p:cNvPr id="190" name="Group 189"/>
                  <p:cNvGrpSpPr/>
                  <p:nvPr/>
                </p:nvGrpSpPr>
                <p:grpSpPr>
                  <a:xfrm>
                    <a:off x="9686693" y="2492896"/>
                    <a:ext cx="1023831" cy="383424"/>
                    <a:chOff x="10126826" y="3308808"/>
                    <a:chExt cx="1594091" cy="565654"/>
                  </a:xfrm>
                </p:grpSpPr>
                <p:pic>
                  <p:nvPicPr>
                    <p:cNvPr id="192" name="Picture 191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0126826" y="3308808"/>
                      <a:ext cx="1589207" cy="27945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3" name="TextBox 192"/>
                    <p:cNvSpPr txBox="1"/>
                    <p:nvPr/>
                  </p:nvSpPr>
                  <p:spPr>
                    <a:xfrm>
                      <a:off x="10126826" y="3595329"/>
                      <a:ext cx="1594091" cy="2791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Artifact Repository</a:t>
                      </a:r>
                    </a:p>
                  </p:txBody>
                </p:sp>
              </p:grpSp>
              <p:sp>
                <p:nvSpPr>
                  <p:cNvPr id="7" name="Rectangle 6"/>
                  <p:cNvSpPr/>
                  <p:nvPr/>
                </p:nvSpPr>
                <p:spPr>
                  <a:xfrm>
                    <a:off x="9497708" y="2158557"/>
                    <a:ext cx="81657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Artifacts</a:t>
                    </a:r>
                  </a:p>
                </p:txBody>
              </p:sp>
            </p:grpSp>
          </p:grpSp>
          <p:sp>
            <p:nvSpPr>
              <p:cNvPr id="25" name="TextBox 24"/>
              <p:cNvSpPr txBox="1"/>
              <p:nvPr/>
            </p:nvSpPr>
            <p:spPr>
              <a:xfrm>
                <a:off x="5439487" y="2547756"/>
                <a:ext cx="702961" cy="6804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4800" b="1" dirty="0"/>
                  <a:t>+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66854" y="2547756"/>
                <a:ext cx="702961" cy="6804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4800" b="1" dirty="0"/>
                  <a:t>+</a:t>
                </a: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7515659" y="5768541"/>
              <a:ext cx="207390" cy="0"/>
            </a:xfrm>
            <a:prstGeom prst="line">
              <a:avLst/>
            </a:prstGeom>
            <a:ln w="6350" cmpd="sng">
              <a:solidFill>
                <a:schemeClr val="accent6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0" y="1522415"/>
            <a:ext cx="320492" cy="3204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0" y="2002770"/>
            <a:ext cx="320492" cy="32049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0" y="2483125"/>
            <a:ext cx="320492" cy="32049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0" y="2963480"/>
            <a:ext cx="320492" cy="3204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0" y="3443835"/>
            <a:ext cx="320492" cy="320492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9493810" y="42914"/>
            <a:ext cx="2641108" cy="265425"/>
            <a:chOff x="7804725" y="0"/>
            <a:chExt cx="2632365" cy="227279"/>
          </a:xfrm>
        </p:grpSpPr>
        <p:sp>
          <p:nvSpPr>
            <p:cNvPr id="84" name="Rectangle 83"/>
            <p:cNvSpPr/>
            <p:nvPr/>
          </p:nvSpPr>
          <p:spPr>
            <a:xfrm>
              <a:off x="7804725" y="0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682180" y="0"/>
              <a:ext cx="877455" cy="22727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559635" y="0"/>
              <a:ext cx="877455" cy="22727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39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6</a:t>
            </a:fld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/>
          </p:nvPr>
        </p:nvSpPr>
        <p:spPr>
          <a:xfrm>
            <a:off x="486828" y="1731858"/>
            <a:ext cx="11211984" cy="710819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005013" lvl="3"/>
            <a:r>
              <a:rPr lang="en-US" sz="2400" dirty="0"/>
              <a:t>Technical platform for delivering cloud-agnostic Microservices!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2"/>
          </p:nvPr>
        </p:nvSpPr>
        <p:spPr>
          <a:xfrm>
            <a:off x="486829" y="3034695"/>
            <a:ext cx="3406501" cy="1152713"/>
          </a:xfrm>
          <a:ln>
            <a:solidFill>
              <a:schemeClr val="dk1"/>
            </a:solidFill>
          </a:ln>
        </p:spPr>
        <p:txBody>
          <a:bodyPr/>
          <a:lstStyle/>
          <a:p>
            <a:pPr marL="457200" lvl="2" indent="-280988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endParaRPr lang="en-US" sz="500" dirty="0"/>
          </a:p>
          <a:p>
            <a:pPr marL="457200" lvl="2" indent="-280988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Searchable Reusability</a:t>
            </a:r>
          </a:p>
          <a:p>
            <a:pPr marL="457200" lvl="2" indent="-280988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Self-Service Onboarding</a:t>
            </a:r>
          </a:p>
          <a:p>
            <a:pPr marL="457200" lvl="2" indent="-280988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Automated</a:t>
            </a:r>
          </a:p>
          <a:p>
            <a:pPr marL="457200" lvl="2" indent="-280988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Consistent experience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5"/>
          </p:nvPr>
        </p:nvSpPr>
        <p:spPr>
          <a:xfrm>
            <a:off x="4391688" y="3028034"/>
            <a:ext cx="3406501" cy="1159374"/>
          </a:xfrm>
          <a:ln>
            <a:solidFill>
              <a:schemeClr val="dk1"/>
            </a:solidFill>
          </a:ln>
        </p:spPr>
        <p:txBody>
          <a:bodyPr/>
          <a:lstStyle/>
          <a:p>
            <a:pPr marL="457200" lvl="2" indent="-280988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lang="en-US" sz="500" dirty="0"/>
          </a:p>
          <a:p>
            <a:pPr marL="457200" lvl="2" indent="-280988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Full lifecycle automation</a:t>
            </a:r>
          </a:p>
          <a:p>
            <a:pPr marL="457200" lvl="2" indent="-2809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Human gate approvals</a:t>
            </a:r>
          </a:p>
          <a:p>
            <a:pPr marL="457200" lvl="2" indent="-280988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Enables DevOps culture</a:t>
            </a:r>
          </a:p>
          <a:p>
            <a:pPr marL="514293" lvl="2" indent="-285750">
              <a:buFont typeface="+mj-lt"/>
              <a:buAutoNum type="arabicPeriod"/>
            </a:pPr>
            <a:endParaRPr lang="en-US" sz="1600" dirty="0"/>
          </a:p>
          <a:p>
            <a:pPr marL="514293" lvl="2" indent="-2857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6"/>
          </p:nvPr>
        </p:nvSpPr>
        <p:spPr>
          <a:xfrm>
            <a:off x="8296548" y="3054327"/>
            <a:ext cx="3406498" cy="1137065"/>
          </a:xfrm>
          <a:ln>
            <a:solidFill>
              <a:schemeClr val="dk1"/>
            </a:solidFill>
          </a:ln>
        </p:spPr>
        <p:txBody>
          <a:bodyPr/>
          <a:lstStyle/>
          <a:p>
            <a:pPr marL="457200" indent="-280988"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sz="500" dirty="0"/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Secure</a:t>
            </a:r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Highly resilient</a:t>
            </a:r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Automated deployment</a:t>
            </a:r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r>
              <a:rPr lang="en-US" sz="1400" dirty="0"/>
              <a:t>Dynamic scaling</a:t>
            </a:r>
          </a:p>
        </p:txBody>
      </p:sp>
      <p:pic>
        <p:nvPicPr>
          <p:cNvPr id="37" name="Picture 4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81" y="1727063"/>
            <a:ext cx="813056" cy="81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482595" y="1223969"/>
            <a:ext cx="11216217" cy="4073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i="1" dirty="0">
                <a:solidFill>
                  <a:schemeClr val="tx2"/>
                </a:solidFill>
              </a:rPr>
              <a:t>Core capabilities provide reusability &amp; consistency across all delivery roles &amp; a true DevOps experience</a:t>
            </a:r>
          </a:p>
        </p:txBody>
      </p:sp>
      <p:sp>
        <p:nvSpPr>
          <p:cNvPr id="39" name="Text Placeholder 6"/>
          <p:cNvSpPr txBox="1">
            <a:spLocks/>
          </p:cNvSpPr>
          <p:nvPr/>
        </p:nvSpPr>
        <p:spPr>
          <a:xfrm>
            <a:off x="486829" y="2503875"/>
            <a:ext cx="3406501" cy="52849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defTabSz="457086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>
                <a:solidFill>
                  <a:schemeClr val="tx2"/>
                </a:solidFill>
              </a:defRPr>
            </a:lvl1pPr>
            <a:lvl2pPr marL="0" indent="0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2pPr>
            <a:lvl3pPr marL="182880" lvl="2" indent="0" algn="ctr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None/>
              <a:defRPr sz="1600" baseline="0">
                <a:solidFill>
                  <a:schemeClr val="bg1"/>
                </a:solidFill>
              </a:defRPr>
            </a:lvl3pPr>
            <a:lvl4pPr marL="457086" indent="-231717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</a:defRPr>
            </a:lvl4pPr>
            <a:lvl5pPr marL="685629" indent="-228543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>
                <a:solidFill>
                  <a:schemeClr val="tx2"/>
                </a:solidFill>
              </a:defRPr>
            </a:lvl5pPr>
            <a:lvl6pPr marL="917345" indent="-228543" defTabSz="457086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baseline="0">
                <a:solidFill>
                  <a:schemeClr val="tx2"/>
                </a:solidFill>
              </a:defRPr>
            </a:lvl6pPr>
            <a:lvl7pPr marL="1142714" indent="-225369" defTabSz="457086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</a:defRPr>
            </a:lvl7pPr>
            <a:lvl8pPr marL="3428143" indent="-228543" defTabSz="457086">
              <a:spcBef>
                <a:spcPct val="20000"/>
              </a:spcBef>
              <a:buFont typeface="Arial"/>
              <a:buChar char="•"/>
              <a:defRPr sz="2000"/>
            </a:lvl8pPr>
            <a:lvl9pPr marL="3885228" indent="-228543" defTabSz="457086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2"/>
            <a:r>
              <a:rPr lang="en-US" dirty="0"/>
              <a:t>Reusable Template Catalog</a:t>
            </a:r>
          </a:p>
        </p:txBody>
      </p:sp>
      <p:sp>
        <p:nvSpPr>
          <p:cNvPr id="42" name="Text Placeholder 6"/>
          <p:cNvSpPr txBox="1">
            <a:spLocks/>
          </p:cNvSpPr>
          <p:nvPr/>
        </p:nvSpPr>
        <p:spPr>
          <a:xfrm>
            <a:off x="4391688" y="2503875"/>
            <a:ext cx="3406501" cy="52849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45708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543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086" indent="-231717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629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345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2714" indent="-225369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2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Automated CI/CD Pipeline</a:t>
            </a:r>
          </a:p>
        </p:txBody>
      </p:sp>
      <p:sp>
        <p:nvSpPr>
          <p:cNvPr id="45" name="Text Placeholder 6"/>
          <p:cNvSpPr txBox="1">
            <a:spLocks/>
          </p:cNvSpPr>
          <p:nvPr/>
        </p:nvSpPr>
        <p:spPr>
          <a:xfrm>
            <a:off x="8296547" y="2525834"/>
            <a:ext cx="3406501" cy="52849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45708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543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086" indent="-231717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629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345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2714" indent="-225369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2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Runtime Application Fabric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8296547" y="4206126"/>
            <a:ext cx="3017998" cy="2108023"/>
            <a:chOff x="5789338" y="1494043"/>
            <a:chExt cx="6122921" cy="4043980"/>
          </a:xfrm>
        </p:grpSpPr>
        <p:sp>
          <p:nvSpPr>
            <p:cNvPr id="48" name="Rectangle 47"/>
            <p:cNvSpPr/>
            <p:nvPr/>
          </p:nvSpPr>
          <p:spPr>
            <a:xfrm>
              <a:off x="9841552" y="3943973"/>
              <a:ext cx="2070707" cy="1594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050" dirty="0"/>
                <a:t>Site 2-n…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89338" y="3939407"/>
              <a:ext cx="3992132" cy="1594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050" dirty="0"/>
                <a:t>Site 1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098573" y="1782885"/>
              <a:ext cx="576611" cy="613829"/>
              <a:chOff x="6657571" y="2131337"/>
              <a:chExt cx="618836" cy="679796"/>
            </a:xfrm>
          </p:grpSpPr>
          <p:sp>
            <p:nvSpPr>
              <p:cNvPr id="111" name="Hexagon 110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Hexagon 111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Hexagon 112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9305597" y="1904886"/>
              <a:ext cx="576611" cy="613829"/>
              <a:chOff x="6657571" y="2131337"/>
              <a:chExt cx="618836" cy="679796"/>
            </a:xfrm>
          </p:grpSpPr>
          <p:sp>
            <p:nvSpPr>
              <p:cNvPr id="108" name="Hexagon 107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Hexagon 108"/>
              <p:cNvSpPr/>
              <p:nvPr/>
            </p:nvSpPr>
            <p:spPr>
              <a:xfrm rot="5400000">
                <a:off x="6697287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Hexagon 109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267711" y="1546226"/>
              <a:ext cx="576611" cy="613829"/>
              <a:chOff x="6657571" y="2131337"/>
              <a:chExt cx="618836" cy="679796"/>
            </a:xfrm>
          </p:grpSpPr>
          <p:sp>
            <p:nvSpPr>
              <p:cNvPr id="105" name="Hexagon 104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Hexagon 105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Hexagon 106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189010" y="1641364"/>
              <a:ext cx="403627" cy="433247"/>
              <a:chOff x="8882611" y="3837124"/>
              <a:chExt cx="433184" cy="479808"/>
            </a:xfrm>
          </p:grpSpPr>
          <p:sp>
            <p:nvSpPr>
              <p:cNvPr id="102" name="Hexagon 101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Hexagon 102"/>
              <p:cNvSpPr/>
              <p:nvPr/>
            </p:nvSpPr>
            <p:spPr>
              <a:xfrm rot="5400000">
                <a:off x="8917712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Hexagon 103"/>
              <p:cNvSpPr/>
              <p:nvPr/>
            </p:nvSpPr>
            <p:spPr>
              <a:xfrm rot="5400000">
                <a:off x="8882611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939825" y="1494043"/>
              <a:ext cx="403627" cy="433247"/>
              <a:chOff x="8882611" y="3837124"/>
              <a:chExt cx="433184" cy="479808"/>
            </a:xfrm>
          </p:grpSpPr>
          <p:sp>
            <p:nvSpPr>
              <p:cNvPr id="99" name="Hexagon 98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Hexagon 99"/>
              <p:cNvSpPr/>
              <p:nvPr/>
            </p:nvSpPr>
            <p:spPr>
              <a:xfrm rot="5400000">
                <a:off x="8917712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Hexagon 100"/>
              <p:cNvSpPr/>
              <p:nvPr/>
            </p:nvSpPr>
            <p:spPr>
              <a:xfrm rot="5400000">
                <a:off x="8882611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35402" y="2180090"/>
              <a:ext cx="412233" cy="433247"/>
              <a:chOff x="8873375" y="3837124"/>
              <a:chExt cx="442420" cy="479808"/>
            </a:xfrm>
          </p:grpSpPr>
          <p:sp>
            <p:nvSpPr>
              <p:cNvPr id="96" name="Hexagon 95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Hexagon 96"/>
              <p:cNvSpPr/>
              <p:nvPr/>
            </p:nvSpPr>
            <p:spPr>
              <a:xfrm rot="5400000">
                <a:off x="8908476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Hexagon 97"/>
              <p:cNvSpPr/>
              <p:nvPr/>
            </p:nvSpPr>
            <p:spPr>
              <a:xfrm rot="5400000">
                <a:off x="8873375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857" y="2289606"/>
              <a:ext cx="2294278" cy="18867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987569" y="3163511"/>
              <a:ext cx="1355036" cy="3968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Runtime Fabric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258007" y="2613338"/>
              <a:ext cx="541183" cy="43183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718514" y="2207631"/>
              <a:ext cx="430191" cy="605018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8419583" y="2455331"/>
              <a:ext cx="47025" cy="15328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8860216" y="2030585"/>
              <a:ext cx="172559" cy="54267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9236308" y="2509226"/>
              <a:ext cx="134695" cy="254269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9603086" y="2146417"/>
              <a:ext cx="665125" cy="827621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0239798" y="2233158"/>
              <a:ext cx="576611" cy="613829"/>
              <a:chOff x="6657571" y="2131337"/>
              <a:chExt cx="618836" cy="679796"/>
            </a:xfrm>
          </p:grpSpPr>
          <p:sp>
            <p:nvSpPr>
              <p:cNvPr id="93" name="Hexagon 92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Hexagon 93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Hexagon 94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flipH="1">
              <a:off x="9816802" y="2846625"/>
              <a:ext cx="512936" cy="350019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846807" y="3470676"/>
              <a:ext cx="952383" cy="355746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7844322" y="4040205"/>
              <a:ext cx="1854196" cy="1212293"/>
              <a:chOff x="6354618" y="5006917"/>
              <a:chExt cx="1989977" cy="13425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900" dirty="0"/>
                  <a:t>Node</a:t>
                </a:r>
                <a:endParaRPr lang="en-US" sz="700" dirty="0"/>
              </a:p>
            </p:txBody>
          </p:sp>
          <p:sp>
            <p:nvSpPr>
              <p:cNvPr id="87" name="Hexagon 86"/>
              <p:cNvSpPr/>
              <p:nvPr/>
            </p:nvSpPr>
            <p:spPr>
              <a:xfrm rot="5400000">
                <a:off x="7697087" y="5422853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Hexagon 87"/>
              <p:cNvSpPr/>
              <p:nvPr/>
            </p:nvSpPr>
            <p:spPr>
              <a:xfrm rot="5400000">
                <a:off x="6468307" y="5273269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Hexagon 88"/>
              <p:cNvSpPr/>
              <p:nvPr/>
            </p:nvSpPr>
            <p:spPr>
              <a:xfrm rot="5400000">
                <a:off x="7464303" y="5747681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Hexagon 89"/>
              <p:cNvSpPr/>
              <p:nvPr/>
            </p:nvSpPr>
            <p:spPr>
              <a:xfrm rot="5400000">
                <a:off x="7876416" y="5742931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Hexagon 90"/>
              <p:cNvSpPr/>
              <p:nvPr/>
            </p:nvSpPr>
            <p:spPr>
              <a:xfrm rot="5400000">
                <a:off x="6774870" y="5719597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Hexagon 91"/>
              <p:cNvSpPr/>
              <p:nvPr/>
            </p:nvSpPr>
            <p:spPr>
              <a:xfrm rot="5400000">
                <a:off x="7082697" y="5266574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903305" y="4038722"/>
              <a:ext cx="1854196" cy="1212293"/>
              <a:chOff x="6354618" y="5006917"/>
              <a:chExt cx="1989977" cy="134257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900" dirty="0"/>
                  <a:t>Node</a:t>
                </a:r>
              </a:p>
            </p:txBody>
          </p:sp>
          <p:sp>
            <p:nvSpPr>
              <p:cNvPr id="80" name="Hexagon 79"/>
              <p:cNvSpPr/>
              <p:nvPr/>
            </p:nvSpPr>
            <p:spPr>
              <a:xfrm rot="5400000">
                <a:off x="6451543" y="5717010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Hexagon 80"/>
              <p:cNvSpPr/>
              <p:nvPr/>
            </p:nvSpPr>
            <p:spPr>
              <a:xfrm rot="5400000">
                <a:off x="7322287" y="5742741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Hexagon 81"/>
              <p:cNvSpPr/>
              <p:nvPr/>
            </p:nvSpPr>
            <p:spPr>
              <a:xfrm rot="5400000">
                <a:off x="6881785" y="573213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Hexagon 82"/>
              <p:cNvSpPr/>
              <p:nvPr/>
            </p:nvSpPr>
            <p:spPr>
              <a:xfrm rot="5400000">
                <a:off x="6678077" y="541111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Hexagon 83"/>
              <p:cNvSpPr/>
              <p:nvPr/>
            </p:nvSpPr>
            <p:spPr>
              <a:xfrm rot="5400000">
                <a:off x="7099379" y="5259442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xagon 84"/>
              <p:cNvSpPr/>
              <p:nvPr/>
            </p:nvSpPr>
            <p:spPr>
              <a:xfrm rot="5400000">
                <a:off x="7681313" y="5302618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950044" y="4038722"/>
              <a:ext cx="1854196" cy="1212293"/>
              <a:chOff x="6354618" y="5006917"/>
              <a:chExt cx="1989977" cy="1342577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900" dirty="0"/>
                  <a:t>Node</a:t>
                </a:r>
                <a:endParaRPr lang="en-US" sz="700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 rot="5400000">
                <a:off x="6451543" y="5717010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Hexagon 73"/>
              <p:cNvSpPr/>
              <p:nvPr/>
            </p:nvSpPr>
            <p:spPr>
              <a:xfrm rot="5400000">
                <a:off x="7322287" y="5742741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 rot="5400000">
                <a:off x="6881785" y="573213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 rot="5400000">
                <a:off x="6678077" y="541111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 rot="5400000">
                <a:off x="7099379" y="5259442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Hexagon 77"/>
              <p:cNvSpPr/>
              <p:nvPr/>
            </p:nvSpPr>
            <p:spPr>
              <a:xfrm rot="5400000">
                <a:off x="7701258" y="5296069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>
              <a:off x="8747104" y="3708128"/>
              <a:ext cx="0" cy="218117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9853808" y="3501831"/>
              <a:ext cx="897195" cy="384817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955801" y="3973804"/>
            <a:ext cx="2239687" cy="2239687"/>
            <a:chOff x="489590" y="3280017"/>
            <a:chExt cx="3343037" cy="334303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90" y="3280017"/>
              <a:ext cx="3343037" cy="3343037"/>
            </a:xfrm>
            <a:prstGeom prst="rect">
              <a:avLst/>
            </a:prstGeom>
          </p:spPr>
        </p:pic>
        <p:sp>
          <p:nvSpPr>
            <p:cNvPr id="142" name="Hexagon 141"/>
            <p:cNvSpPr/>
            <p:nvPr/>
          </p:nvSpPr>
          <p:spPr>
            <a:xfrm rot="5400000">
              <a:off x="1237437" y="4805452"/>
              <a:ext cx="186291" cy="181771"/>
            </a:xfrm>
            <a:prstGeom prst="hexag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Hexagon 142"/>
            <p:cNvSpPr/>
            <p:nvPr/>
          </p:nvSpPr>
          <p:spPr>
            <a:xfrm rot="5400000">
              <a:off x="1557577" y="4805451"/>
              <a:ext cx="186291" cy="181771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Hexagon 143"/>
            <p:cNvSpPr/>
            <p:nvPr/>
          </p:nvSpPr>
          <p:spPr>
            <a:xfrm rot="5400000">
              <a:off x="1853390" y="4805451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Hexagon 144"/>
            <p:cNvSpPr/>
            <p:nvPr/>
          </p:nvSpPr>
          <p:spPr>
            <a:xfrm rot="5400000">
              <a:off x="1237437" y="5077200"/>
              <a:ext cx="186291" cy="181771"/>
            </a:xfrm>
            <a:prstGeom prst="hexagon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Hexagon 145"/>
            <p:cNvSpPr/>
            <p:nvPr/>
          </p:nvSpPr>
          <p:spPr>
            <a:xfrm rot="5400000">
              <a:off x="1557577" y="5077199"/>
              <a:ext cx="186291" cy="181771"/>
            </a:xfrm>
            <a:prstGeom prst="hexagon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Hexagon 146"/>
            <p:cNvSpPr/>
            <p:nvPr/>
          </p:nvSpPr>
          <p:spPr>
            <a:xfrm rot="5400000">
              <a:off x="1853390" y="5077199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Hexagon 147"/>
            <p:cNvSpPr/>
            <p:nvPr/>
          </p:nvSpPr>
          <p:spPr>
            <a:xfrm rot="5400000">
              <a:off x="1241869" y="5342557"/>
              <a:ext cx="186291" cy="181771"/>
            </a:xfrm>
            <a:prstGeom prst="hex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Hexagon 148"/>
            <p:cNvSpPr/>
            <p:nvPr/>
          </p:nvSpPr>
          <p:spPr>
            <a:xfrm rot="5400000">
              <a:off x="1562009" y="5342556"/>
              <a:ext cx="186291" cy="1817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Hexagon 149"/>
            <p:cNvSpPr/>
            <p:nvPr/>
          </p:nvSpPr>
          <p:spPr>
            <a:xfrm rot="5400000">
              <a:off x="1857822" y="5342556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345485" y="4665456"/>
            <a:ext cx="3760866" cy="959932"/>
            <a:chOff x="4345410" y="5376357"/>
            <a:chExt cx="3760866" cy="959932"/>
          </a:xfrm>
        </p:grpSpPr>
        <p:grpSp>
          <p:nvGrpSpPr>
            <p:cNvPr id="174" name="Group 173"/>
            <p:cNvGrpSpPr/>
            <p:nvPr/>
          </p:nvGrpSpPr>
          <p:grpSpPr>
            <a:xfrm>
              <a:off x="4345410" y="5376357"/>
              <a:ext cx="3616313" cy="908999"/>
              <a:chOff x="6652342" y="2414421"/>
              <a:chExt cx="3616313" cy="908999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6652342" y="2414421"/>
                <a:ext cx="3616313" cy="908999"/>
                <a:chOff x="6121633" y="1350606"/>
                <a:chExt cx="3992923" cy="908999"/>
              </a:xfrm>
            </p:grpSpPr>
            <p:sp>
              <p:nvSpPr>
                <p:cNvPr id="185" name="Can 184"/>
                <p:cNvSpPr/>
                <p:nvPr/>
              </p:nvSpPr>
              <p:spPr>
                <a:xfrm rot="16200000">
                  <a:off x="9176570" y="1321618"/>
                  <a:ext cx="908998" cy="966975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Can 185"/>
                <p:cNvSpPr/>
                <p:nvPr/>
              </p:nvSpPr>
              <p:spPr>
                <a:xfrm rot="16200000">
                  <a:off x="8420084" y="1321618"/>
                  <a:ext cx="908998" cy="966974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Can 186"/>
                <p:cNvSpPr/>
                <p:nvPr/>
              </p:nvSpPr>
              <p:spPr>
                <a:xfrm rot="16200000">
                  <a:off x="7663595" y="1321618"/>
                  <a:ext cx="908998" cy="966974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187"/>
                <p:cNvSpPr/>
                <p:nvPr/>
              </p:nvSpPr>
              <p:spPr>
                <a:xfrm rot="16200000">
                  <a:off x="6907108" y="1321618"/>
                  <a:ext cx="908998" cy="966974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9" name="Group 188"/>
                <p:cNvGrpSpPr/>
                <p:nvPr/>
              </p:nvGrpSpPr>
              <p:grpSpPr>
                <a:xfrm>
                  <a:off x="6121633" y="1350606"/>
                  <a:ext cx="3885732" cy="908998"/>
                  <a:chOff x="10748780" y="1357010"/>
                  <a:chExt cx="3885732" cy="908998"/>
                </a:xfrm>
              </p:grpSpPr>
              <p:sp>
                <p:nvSpPr>
                  <p:cNvPr id="190" name="Can 189"/>
                  <p:cNvSpPr/>
                  <p:nvPr/>
                </p:nvSpPr>
                <p:spPr>
                  <a:xfrm rot="16200000">
                    <a:off x="10777768" y="1328022"/>
                    <a:ext cx="908998" cy="966974"/>
                  </a:xfrm>
                  <a:prstGeom prst="can">
                    <a:avLst/>
                  </a:prstGeom>
                  <a:ln w="158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11101637" y="1593284"/>
                    <a:ext cx="35328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algn="ctr"/>
                    <a:r>
                      <a:rPr lang="en-US" dirty="0">
                        <a:solidFill>
                          <a:prstClr val="white"/>
                        </a:solidFill>
                      </a:rPr>
                      <a:t>Continuous Integration/Delivery</a:t>
                    </a:r>
                  </a:p>
                </p:txBody>
              </p:sp>
            </p:grpSp>
          </p:grpSp>
          <p:grpSp>
            <p:nvGrpSpPr>
              <p:cNvPr id="178" name="Group 177"/>
              <p:cNvGrpSpPr/>
              <p:nvPr/>
            </p:nvGrpSpPr>
            <p:grpSpPr>
              <a:xfrm>
                <a:off x="9187504" y="3017398"/>
                <a:ext cx="552158" cy="278663"/>
                <a:chOff x="5944137" y="-878945"/>
                <a:chExt cx="557406" cy="278663"/>
              </a:xfrm>
            </p:grpSpPr>
            <p:sp>
              <p:nvSpPr>
                <p:cNvPr id="183" name="Oval 182"/>
                <p:cNvSpPr/>
                <p:nvPr/>
              </p:nvSpPr>
              <p:spPr>
                <a:xfrm>
                  <a:off x="6227223" y="-874602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4137" y="-878945"/>
                  <a:ext cx="274320" cy="274320"/>
                </a:xfrm>
                <a:prstGeom prst="rect">
                  <a:avLst/>
                </a:prstGeom>
              </p:spPr>
            </p:pic>
          </p:grpSp>
          <p:sp>
            <p:nvSpPr>
              <p:cNvPr id="179" name="Oval 178"/>
              <p:cNvSpPr/>
              <p:nvPr/>
            </p:nvSpPr>
            <p:spPr>
              <a:xfrm>
                <a:off x="6673023" y="2433680"/>
                <a:ext cx="189296" cy="87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>
                <a:off x="6688132" y="2503159"/>
                <a:ext cx="159078" cy="73152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>
                <a:spLocks noChangeAspect="1"/>
              </p:cNvSpPr>
              <p:nvPr/>
            </p:nvSpPr>
            <p:spPr>
              <a:xfrm>
                <a:off x="6693534" y="2557113"/>
                <a:ext cx="139193" cy="64008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>
                <a:spLocks noChangeAspect="1"/>
              </p:cNvSpPr>
              <p:nvPr/>
            </p:nvSpPr>
            <p:spPr>
              <a:xfrm>
                <a:off x="6708687" y="2632967"/>
                <a:ext cx="119308" cy="5486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" name="Right Arrow 174"/>
            <p:cNvSpPr/>
            <p:nvPr/>
          </p:nvSpPr>
          <p:spPr>
            <a:xfrm>
              <a:off x="4719995" y="5436434"/>
              <a:ext cx="3144649" cy="27121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921576" y="5920791"/>
              <a:ext cx="11847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bg1"/>
                  </a:solidFill>
                </a:rPr>
                <a:t>Optional Gate</a:t>
              </a:r>
            </a:p>
            <a:p>
              <a:pPr lvl="0" algn="ctr"/>
              <a:r>
                <a:rPr lang="en-US" sz="1050" dirty="0">
                  <a:solidFill>
                    <a:schemeClr val="bg1"/>
                  </a:solidFill>
                </a:rPr>
                <a:t>Approval</a:t>
              </a: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" y="2522593"/>
            <a:ext cx="493776" cy="493776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84" y="2525834"/>
            <a:ext cx="493776" cy="49377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13" y="2538592"/>
            <a:ext cx="493776" cy="4937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Continuous Deployment Platform (CDP)?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9326007" y="133420"/>
            <a:ext cx="2695470" cy="235918"/>
            <a:chOff x="8660133" y="-19664"/>
            <a:chExt cx="2695470" cy="235918"/>
          </a:xfrm>
        </p:grpSpPr>
        <p:sp>
          <p:nvSpPr>
            <p:cNvPr id="131" name="Rectangle 130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571992" y="-11025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CDP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478148" y="-11026"/>
              <a:ext cx="877455" cy="22727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26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8805" y="2161399"/>
            <a:ext cx="3420277" cy="30417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Configuration Management through Continuous Deployment Platform</a:t>
            </a:r>
            <a:endParaRPr lang="en-US" dirty="0"/>
          </a:p>
        </p:txBody>
      </p:sp>
      <p:sp>
        <p:nvSpPr>
          <p:cNvPr id="126" name="Content Placeholder 28"/>
          <p:cNvSpPr>
            <a:spLocks noGrp="1"/>
          </p:cNvSpPr>
          <p:nvPr>
            <p:ph sz="quarter" idx="4294967295"/>
          </p:nvPr>
        </p:nvSpPr>
        <p:spPr>
          <a:xfrm>
            <a:off x="4391414" y="2279901"/>
            <a:ext cx="3406775" cy="2908830"/>
          </a:xfrm>
          <a:ln>
            <a:solidFill>
              <a:schemeClr val="dk1"/>
            </a:solidFill>
          </a:ln>
        </p:spPr>
        <p:txBody>
          <a:bodyPr anchor="ctr"/>
          <a:lstStyle/>
          <a:p>
            <a:pPr marL="457200" lvl="2" indent="-280988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endParaRPr lang="en-US" sz="500" dirty="0"/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BAU delivery of configurations</a:t>
            </a:r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Allow overriding configurations</a:t>
            </a:r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Enables DevOps culture</a:t>
            </a:r>
          </a:p>
          <a:p>
            <a:pPr marL="514293" lvl="2" indent="-285750">
              <a:buFont typeface="+mj-lt"/>
              <a:buAutoNum type="arabicPeriod"/>
            </a:pPr>
            <a:endParaRPr lang="en-US" sz="1600" dirty="0"/>
          </a:p>
          <a:p>
            <a:pPr marL="514293" lvl="2" indent="-2857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27" name="Content Placeholder 29"/>
          <p:cNvSpPr>
            <a:spLocks noGrp="1"/>
          </p:cNvSpPr>
          <p:nvPr>
            <p:ph sz="quarter" idx="4294967295"/>
          </p:nvPr>
        </p:nvSpPr>
        <p:spPr>
          <a:xfrm>
            <a:off x="8288334" y="2300994"/>
            <a:ext cx="3406775" cy="2887737"/>
          </a:xfrm>
          <a:ln>
            <a:solidFill>
              <a:schemeClr val="dk1"/>
            </a:solidFill>
          </a:ln>
        </p:spPr>
        <p:txBody>
          <a:bodyPr anchor="ctr"/>
          <a:lstStyle/>
          <a:p>
            <a:pPr marL="457200" indent="-280988"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sz="500" dirty="0">
              <a:solidFill>
                <a:schemeClr val="tx2"/>
              </a:solidFill>
            </a:endParaRPr>
          </a:p>
          <a:p>
            <a:pPr marL="457200" indent="-280988"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Configuration available to running software</a:t>
            </a:r>
          </a:p>
          <a:p>
            <a:pPr marL="457200" indent="-280988"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Allow overriding of BAU process </a:t>
            </a:r>
          </a:p>
          <a:p>
            <a:pPr marL="457200" indent="-280988"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Fully support native tooling/CLIs. (</a:t>
            </a:r>
            <a:r>
              <a:rPr lang="en-US" sz="1400" dirty="0" err="1">
                <a:solidFill>
                  <a:schemeClr val="tx2"/>
                </a:solidFill>
              </a:rPr>
              <a:t>kubectl</a:t>
            </a:r>
            <a:r>
              <a:rPr lang="en-US" sz="1400" dirty="0">
                <a:solidFill>
                  <a:schemeClr val="tx2"/>
                </a:solidFill>
              </a:rPr>
              <a:t>)</a:t>
            </a:r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  <a:p>
            <a:pPr marL="457200" indent="-280988">
              <a:buClr>
                <a:schemeClr val="tx2"/>
              </a:buClr>
              <a:buFont typeface="+mj-lt"/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9" name="Text Placeholder 6"/>
          <p:cNvSpPr txBox="1">
            <a:spLocks/>
          </p:cNvSpPr>
          <p:nvPr/>
        </p:nvSpPr>
        <p:spPr>
          <a:xfrm>
            <a:off x="468715" y="1770659"/>
            <a:ext cx="3424615" cy="5284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defTabSz="457086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>
                <a:solidFill>
                  <a:schemeClr val="tx2"/>
                </a:solidFill>
              </a:defRPr>
            </a:lvl1pPr>
            <a:lvl2pPr marL="0" indent="0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baseline="0">
                <a:solidFill>
                  <a:schemeClr val="tx2"/>
                </a:solidFill>
              </a:defRPr>
            </a:lvl2pPr>
            <a:lvl3pPr marL="182880" lvl="2" indent="0" algn="ctr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None/>
              <a:defRPr sz="1600" baseline="0">
                <a:solidFill>
                  <a:schemeClr val="bg1"/>
                </a:solidFill>
              </a:defRPr>
            </a:lvl3pPr>
            <a:lvl4pPr marL="457086" indent="-231717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</a:defRPr>
            </a:lvl4pPr>
            <a:lvl5pPr marL="685629" indent="-228543" defTabSz="45708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>
                <a:solidFill>
                  <a:schemeClr val="tx2"/>
                </a:solidFill>
              </a:defRPr>
            </a:lvl5pPr>
            <a:lvl6pPr marL="917345" indent="-228543" defTabSz="457086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baseline="0">
                <a:solidFill>
                  <a:schemeClr val="tx2"/>
                </a:solidFill>
              </a:defRPr>
            </a:lvl6pPr>
            <a:lvl7pPr marL="1142714" indent="-225369" defTabSz="457086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</a:defRPr>
            </a:lvl7pPr>
            <a:lvl8pPr marL="3428143" indent="-228543" defTabSz="457086">
              <a:spcBef>
                <a:spcPct val="20000"/>
              </a:spcBef>
              <a:buFont typeface="Arial"/>
              <a:buChar char="•"/>
              <a:defRPr sz="2000"/>
            </a:lvl8pPr>
            <a:lvl9pPr marL="3885228" indent="-228543" defTabSz="457086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2"/>
            <a:r>
              <a:rPr lang="en-US" dirty="0"/>
              <a:t>Reusable Template Catalog</a:t>
            </a:r>
          </a:p>
        </p:txBody>
      </p:sp>
      <p:sp>
        <p:nvSpPr>
          <p:cNvPr id="42" name="Text Placeholder 6"/>
          <p:cNvSpPr txBox="1">
            <a:spLocks/>
          </p:cNvSpPr>
          <p:nvPr/>
        </p:nvSpPr>
        <p:spPr>
          <a:xfrm>
            <a:off x="4391688" y="1770659"/>
            <a:ext cx="3406501" cy="5284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l" defTabSz="45708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543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086" indent="-231717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629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345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2714" indent="-225369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2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Automated CI/CD Pipeline</a:t>
            </a:r>
          </a:p>
        </p:txBody>
      </p:sp>
      <p:sp>
        <p:nvSpPr>
          <p:cNvPr id="45" name="Text Placeholder 6"/>
          <p:cNvSpPr txBox="1">
            <a:spLocks/>
          </p:cNvSpPr>
          <p:nvPr/>
        </p:nvSpPr>
        <p:spPr>
          <a:xfrm>
            <a:off x="8296547" y="1792618"/>
            <a:ext cx="3406501" cy="52849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45708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199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543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086" indent="-231717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629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345" indent="-228543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2714" indent="-225369" algn="l" defTabSz="4570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45708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2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Runtime Application Fabric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3" y="1811822"/>
            <a:ext cx="448887" cy="44888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29" y="1815063"/>
            <a:ext cx="448887" cy="448887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58" y="1827821"/>
            <a:ext cx="448887" cy="4488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324200" y="4311565"/>
            <a:ext cx="1706943" cy="1744344"/>
            <a:chOff x="489590" y="3280017"/>
            <a:chExt cx="3343037" cy="3343037"/>
          </a:xfrm>
          <a:solidFill>
            <a:schemeClr val="bg1"/>
          </a:solidFill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90" y="3280017"/>
              <a:ext cx="3343037" cy="3343037"/>
            </a:xfrm>
            <a:prstGeom prst="rect">
              <a:avLst/>
            </a:prstGeom>
            <a:grpFill/>
          </p:spPr>
        </p:pic>
        <p:sp>
          <p:nvSpPr>
            <p:cNvPr id="142" name="Hexagon 141"/>
            <p:cNvSpPr/>
            <p:nvPr/>
          </p:nvSpPr>
          <p:spPr>
            <a:xfrm rot="5400000">
              <a:off x="1237437" y="4805452"/>
              <a:ext cx="186291" cy="181771"/>
            </a:xfrm>
            <a:prstGeom prst="hexagon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3" name="Hexagon 142"/>
            <p:cNvSpPr/>
            <p:nvPr/>
          </p:nvSpPr>
          <p:spPr>
            <a:xfrm rot="5400000">
              <a:off x="1557577" y="4805451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4" name="Hexagon 143"/>
            <p:cNvSpPr/>
            <p:nvPr/>
          </p:nvSpPr>
          <p:spPr>
            <a:xfrm rot="5400000">
              <a:off x="1853390" y="4805451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5" name="Hexagon 144"/>
            <p:cNvSpPr/>
            <p:nvPr/>
          </p:nvSpPr>
          <p:spPr>
            <a:xfrm rot="5400000">
              <a:off x="1237437" y="5077200"/>
              <a:ext cx="186291" cy="181771"/>
            </a:xfrm>
            <a:prstGeom prst="hexagon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6" name="Hexagon 145"/>
            <p:cNvSpPr/>
            <p:nvPr/>
          </p:nvSpPr>
          <p:spPr>
            <a:xfrm rot="5400000">
              <a:off x="1557577" y="5077199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7" name="Hexagon 146"/>
            <p:cNvSpPr/>
            <p:nvPr/>
          </p:nvSpPr>
          <p:spPr>
            <a:xfrm rot="5400000">
              <a:off x="1853390" y="5077199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8" name="Hexagon 147"/>
            <p:cNvSpPr/>
            <p:nvPr/>
          </p:nvSpPr>
          <p:spPr>
            <a:xfrm rot="5400000">
              <a:off x="1241869" y="5342557"/>
              <a:ext cx="186291" cy="181771"/>
            </a:xfrm>
            <a:prstGeom prst="hexag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9" name="Hexagon 148"/>
            <p:cNvSpPr/>
            <p:nvPr/>
          </p:nvSpPr>
          <p:spPr>
            <a:xfrm rot="5400000">
              <a:off x="1562009" y="5342556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50" name="Hexagon 149"/>
            <p:cNvSpPr/>
            <p:nvPr/>
          </p:nvSpPr>
          <p:spPr>
            <a:xfrm rot="5400000">
              <a:off x="1857822" y="5342556"/>
              <a:ext cx="186291" cy="181771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124" name="Oval 123"/>
          <p:cNvSpPr/>
          <p:nvPr/>
        </p:nvSpPr>
        <p:spPr>
          <a:xfrm>
            <a:off x="4935850" y="4661470"/>
            <a:ext cx="2265205" cy="7300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9069531" y="4561413"/>
            <a:ext cx="2004272" cy="12830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5052279" y="4907130"/>
            <a:ext cx="1950079" cy="714770"/>
            <a:chOff x="3990901" y="5376350"/>
            <a:chExt cx="4044027" cy="909006"/>
          </a:xfrm>
        </p:grpSpPr>
        <p:grpSp>
          <p:nvGrpSpPr>
            <p:cNvPr id="174" name="Group 173"/>
            <p:cNvGrpSpPr/>
            <p:nvPr/>
          </p:nvGrpSpPr>
          <p:grpSpPr>
            <a:xfrm>
              <a:off x="4345410" y="5376350"/>
              <a:ext cx="3616313" cy="909006"/>
              <a:chOff x="6652342" y="2414414"/>
              <a:chExt cx="3616313" cy="909006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6652342" y="2414414"/>
                <a:ext cx="3616313" cy="909006"/>
                <a:chOff x="6121633" y="1350599"/>
                <a:chExt cx="3992923" cy="909006"/>
              </a:xfrm>
            </p:grpSpPr>
            <p:sp>
              <p:nvSpPr>
                <p:cNvPr id="185" name="Can 184"/>
                <p:cNvSpPr/>
                <p:nvPr/>
              </p:nvSpPr>
              <p:spPr>
                <a:xfrm rot="16200000">
                  <a:off x="9176570" y="1321618"/>
                  <a:ext cx="908998" cy="966975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6" name="Can 185"/>
                <p:cNvSpPr/>
                <p:nvPr/>
              </p:nvSpPr>
              <p:spPr>
                <a:xfrm rot="16200000">
                  <a:off x="8420084" y="1321618"/>
                  <a:ext cx="908998" cy="966974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Can 186"/>
                <p:cNvSpPr/>
                <p:nvPr/>
              </p:nvSpPr>
              <p:spPr>
                <a:xfrm rot="16200000">
                  <a:off x="7663595" y="1321618"/>
                  <a:ext cx="908998" cy="966974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8" name="Can 187"/>
                <p:cNvSpPr/>
                <p:nvPr/>
              </p:nvSpPr>
              <p:spPr>
                <a:xfrm rot="16200000">
                  <a:off x="6907108" y="1321611"/>
                  <a:ext cx="908998" cy="966973"/>
                </a:xfrm>
                <a:prstGeom prst="can">
                  <a:avLst/>
                </a:prstGeom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dirty="0"/>
                </a:p>
              </p:txBody>
            </p:sp>
            <p:grpSp>
              <p:nvGrpSpPr>
                <p:cNvPr id="189" name="Group 188"/>
                <p:cNvGrpSpPr/>
                <p:nvPr/>
              </p:nvGrpSpPr>
              <p:grpSpPr>
                <a:xfrm>
                  <a:off x="6121633" y="1350606"/>
                  <a:ext cx="2686042" cy="908998"/>
                  <a:chOff x="10748780" y="1357010"/>
                  <a:chExt cx="2686042" cy="908998"/>
                </a:xfrm>
              </p:grpSpPr>
              <p:sp>
                <p:nvSpPr>
                  <p:cNvPr id="190" name="Can 189"/>
                  <p:cNvSpPr/>
                  <p:nvPr/>
                </p:nvSpPr>
                <p:spPr>
                  <a:xfrm rot="16200000">
                    <a:off x="10777768" y="1328022"/>
                    <a:ext cx="908998" cy="966974"/>
                  </a:xfrm>
                  <a:prstGeom prst="can">
                    <a:avLst/>
                  </a:prstGeom>
                  <a:ln w="158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12197136" y="1587132"/>
                    <a:ext cx="1237686" cy="3522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algn="ctr"/>
                    <a:r>
                      <a:rPr lang="en-US" sz="1200" dirty="0">
                        <a:solidFill>
                          <a:prstClr val="white"/>
                        </a:solidFill>
                      </a:rPr>
                      <a:t>CI/CD</a:t>
                    </a:r>
                  </a:p>
                </p:txBody>
              </p:sp>
            </p:grpSp>
          </p:grpSp>
          <p:grpSp>
            <p:nvGrpSpPr>
              <p:cNvPr id="178" name="Group 177"/>
              <p:cNvGrpSpPr/>
              <p:nvPr/>
            </p:nvGrpSpPr>
            <p:grpSpPr>
              <a:xfrm>
                <a:off x="9467920" y="2855897"/>
                <a:ext cx="680405" cy="440164"/>
                <a:chOff x="6227223" y="-1040446"/>
                <a:chExt cx="686873" cy="440164"/>
              </a:xfrm>
            </p:grpSpPr>
            <p:sp>
              <p:nvSpPr>
                <p:cNvPr id="183" name="Oval 182"/>
                <p:cNvSpPr/>
                <p:nvPr/>
              </p:nvSpPr>
              <p:spPr>
                <a:xfrm>
                  <a:off x="6227223" y="-874602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6937" y="-1040446"/>
                  <a:ext cx="537159" cy="350745"/>
                </a:xfrm>
                <a:prstGeom prst="rect">
                  <a:avLst/>
                </a:prstGeom>
              </p:spPr>
            </p:pic>
          </p:grpSp>
          <p:sp>
            <p:nvSpPr>
              <p:cNvPr id="179" name="Oval 178"/>
              <p:cNvSpPr/>
              <p:nvPr/>
            </p:nvSpPr>
            <p:spPr>
              <a:xfrm>
                <a:off x="6673023" y="2433680"/>
                <a:ext cx="189296" cy="87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>
                <a:off x="6688132" y="2503159"/>
                <a:ext cx="159078" cy="73152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1" name="Oval 180"/>
              <p:cNvSpPr>
                <a:spLocks noChangeAspect="1"/>
              </p:cNvSpPr>
              <p:nvPr/>
            </p:nvSpPr>
            <p:spPr>
              <a:xfrm>
                <a:off x="6693534" y="2557113"/>
                <a:ext cx="139193" cy="64008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2" name="Oval 181"/>
              <p:cNvSpPr>
                <a:spLocks noChangeAspect="1"/>
              </p:cNvSpPr>
              <p:nvPr/>
            </p:nvSpPr>
            <p:spPr>
              <a:xfrm>
                <a:off x="6708687" y="2632967"/>
                <a:ext cx="119308" cy="5486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75" name="Right Arrow 174"/>
            <p:cNvSpPr/>
            <p:nvPr/>
          </p:nvSpPr>
          <p:spPr>
            <a:xfrm>
              <a:off x="4719995" y="5436434"/>
              <a:ext cx="3144649" cy="27121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990901" y="5803316"/>
              <a:ext cx="4044027" cy="322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bg1"/>
                  </a:solidFill>
                </a:rPr>
                <a:t>Optional Gate Approval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194113" y="4592165"/>
            <a:ext cx="1816640" cy="1450715"/>
            <a:chOff x="5789338" y="1494043"/>
            <a:chExt cx="6122921" cy="4043980"/>
          </a:xfrm>
        </p:grpSpPr>
        <p:sp>
          <p:nvSpPr>
            <p:cNvPr id="48" name="Rectangle 47"/>
            <p:cNvSpPr/>
            <p:nvPr/>
          </p:nvSpPr>
          <p:spPr>
            <a:xfrm>
              <a:off x="9841552" y="3943973"/>
              <a:ext cx="2070707" cy="1594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89338" y="3939407"/>
              <a:ext cx="3992132" cy="1594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80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098573" y="1782885"/>
              <a:ext cx="576611" cy="613829"/>
              <a:chOff x="6657571" y="2131337"/>
              <a:chExt cx="618836" cy="679796"/>
            </a:xfrm>
          </p:grpSpPr>
          <p:sp>
            <p:nvSpPr>
              <p:cNvPr id="111" name="Hexagon 110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12" name="Hexagon 111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13" name="Hexagon 112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9305597" y="1904886"/>
              <a:ext cx="576611" cy="613829"/>
              <a:chOff x="6657571" y="2131337"/>
              <a:chExt cx="618836" cy="679796"/>
            </a:xfrm>
          </p:grpSpPr>
          <p:sp>
            <p:nvSpPr>
              <p:cNvPr id="108" name="Hexagon 107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9" name="Hexagon 108"/>
              <p:cNvSpPr/>
              <p:nvPr/>
            </p:nvSpPr>
            <p:spPr>
              <a:xfrm rot="5400000">
                <a:off x="6697287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10" name="Hexagon 109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267711" y="1546226"/>
              <a:ext cx="576611" cy="613829"/>
              <a:chOff x="6657571" y="2131337"/>
              <a:chExt cx="618836" cy="679796"/>
            </a:xfrm>
          </p:grpSpPr>
          <p:sp>
            <p:nvSpPr>
              <p:cNvPr id="105" name="Hexagon 104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6" name="Hexagon 105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7" name="Hexagon 106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189010" y="1641364"/>
              <a:ext cx="403627" cy="433247"/>
              <a:chOff x="8882611" y="3837124"/>
              <a:chExt cx="433184" cy="479808"/>
            </a:xfrm>
          </p:grpSpPr>
          <p:sp>
            <p:nvSpPr>
              <p:cNvPr id="102" name="Hexagon 101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3" name="Hexagon 102"/>
              <p:cNvSpPr/>
              <p:nvPr/>
            </p:nvSpPr>
            <p:spPr>
              <a:xfrm rot="5400000">
                <a:off x="8917712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4" name="Hexagon 103"/>
              <p:cNvSpPr/>
              <p:nvPr/>
            </p:nvSpPr>
            <p:spPr>
              <a:xfrm rot="5400000">
                <a:off x="8882611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939825" y="1494043"/>
              <a:ext cx="403627" cy="433247"/>
              <a:chOff x="8882611" y="3837124"/>
              <a:chExt cx="433184" cy="479808"/>
            </a:xfrm>
          </p:grpSpPr>
          <p:sp>
            <p:nvSpPr>
              <p:cNvPr id="99" name="Hexagon 98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0" name="Hexagon 99"/>
              <p:cNvSpPr/>
              <p:nvPr/>
            </p:nvSpPr>
            <p:spPr>
              <a:xfrm rot="5400000">
                <a:off x="8917712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01" name="Hexagon 100"/>
              <p:cNvSpPr/>
              <p:nvPr/>
            </p:nvSpPr>
            <p:spPr>
              <a:xfrm rot="5400000">
                <a:off x="8882611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35402" y="2180090"/>
              <a:ext cx="412233" cy="433247"/>
              <a:chOff x="8873375" y="3837124"/>
              <a:chExt cx="442420" cy="479808"/>
            </a:xfrm>
          </p:grpSpPr>
          <p:sp>
            <p:nvSpPr>
              <p:cNvPr id="96" name="Hexagon 95"/>
              <p:cNvSpPr/>
              <p:nvPr/>
            </p:nvSpPr>
            <p:spPr>
              <a:xfrm rot="5400000">
                <a:off x="8950035" y="3837124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7" name="Hexagon 96"/>
              <p:cNvSpPr/>
              <p:nvPr/>
            </p:nvSpPr>
            <p:spPr>
              <a:xfrm rot="5400000">
                <a:off x="8908476" y="3887928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8" name="Hexagon 97"/>
              <p:cNvSpPr/>
              <p:nvPr/>
            </p:nvSpPr>
            <p:spPr>
              <a:xfrm rot="5400000">
                <a:off x="8873375" y="3951172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857" y="2289606"/>
              <a:ext cx="2294278" cy="1886774"/>
            </a:xfrm>
            <a:prstGeom prst="rect">
              <a:avLst/>
            </a:prstGeom>
          </p:spPr>
        </p:pic>
        <p:cxnSp>
          <p:nvCxnSpPr>
            <p:cNvPr id="58" name="Straight Arrow Connector 57"/>
            <p:cNvCxnSpPr/>
            <p:nvPr/>
          </p:nvCxnSpPr>
          <p:spPr>
            <a:xfrm>
              <a:off x="7258007" y="2613338"/>
              <a:ext cx="541183" cy="43183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718514" y="2207631"/>
              <a:ext cx="430191" cy="605018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8419583" y="2455331"/>
              <a:ext cx="47025" cy="15328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8860216" y="2030585"/>
              <a:ext cx="172559" cy="542675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9236308" y="2509226"/>
              <a:ext cx="134695" cy="254269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9603086" y="2146417"/>
              <a:ext cx="665125" cy="827621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0239798" y="2233158"/>
              <a:ext cx="576611" cy="613829"/>
              <a:chOff x="6657571" y="2131337"/>
              <a:chExt cx="618836" cy="679796"/>
            </a:xfrm>
          </p:grpSpPr>
          <p:sp>
            <p:nvSpPr>
              <p:cNvPr id="93" name="Hexagon 92"/>
              <p:cNvSpPr/>
              <p:nvPr/>
            </p:nvSpPr>
            <p:spPr>
              <a:xfrm rot="5400000">
                <a:off x="6727767" y="213133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4" name="Hexagon 93"/>
              <p:cNvSpPr/>
              <p:nvPr/>
            </p:nvSpPr>
            <p:spPr>
              <a:xfrm rot="5400000">
                <a:off x="6688051" y="2192297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5" name="Hexagon 94"/>
              <p:cNvSpPr/>
              <p:nvPr/>
            </p:nvSpPr>
            <p:spPr>
              <a:xfrm rot="5400000">
                <a:off x="6657571" y="2262493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flipH="1">
              <a:off x="9816802" y="2846625"/>
              <a:ext cx="512936" cy="350019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846807" y="3470676"/>
              <a:ext cx="952383" cy="355746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7844322" y="4040205"/>
              <a:ext cx="1854196" cy="1212293"/>
              <a:chOff x="6354618" y="5006917"/>
              <a:chExt cx="1989977" cy="13425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7" name="Hexagon 86"/>
              <p:cNvSpPr/>
              <p:nvPr/>
            </p:nvSpPr>
            <p:spPr>
              <a:xfrm rot="5400000">
                <a:off x="7697087" y="5422853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8" name="Hexagon 87"/>
              <p:cNvSpPr/>
              <p:nvPr/>
            </p:nvSpPr>
            <p:spPr>
              <a:xfrm rot="5400000">
                <a:off x="6468307" y="5273269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9" name="Hexagon 88"/>
              <p:cNvSpPr/>
              <p:nvPr/>
            </p:nvSpPr>
            <p:spPr>
              <a:xfrm rot="5400000">
                <a:off x="7464303" y="5747681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0" name="Hexagon 89"/>
              <p:cNvSpPr/>
              <p:nvPr/>
            </p:nvSpPr>
            <p:spPr>
              <a:xfrm rot="5400000">
                <a:off x="7876416" y="5742931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1" name="Hexagon 90"/>
              <p:cNvSpPr/>
              <p:nvPr/>
            </p:nvSpPr>
            <p:spPr>
              <a:xfrm rot="5400000">
                <a:off x="6774870" y="5719597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92" name="Hexagon 91"/>
              <p:cNvSpPr/>
              <p:nvPr/>
            </p:nvSpPr>
            <p:spPr>
              <a:xfrm rot="5400000">
                <a:off x="7082697" y="5266574"/>
                <a:ext cx="548639" cy="548641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903305" y="4038722"/>
              <a:ext cx="1854196" cy="1212293"/>
              <a:chOff x="6354618" y="5006917"/>
              <a:chExt cx="1989977" cy="1342577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0" name="Hexagon 79"/>
              <p:cNvSpPr/>
              <p:nvPr/>
            </p:nvSpPr>
            <p:spPr>
              <a:xfrm rot="5400000">
                <a:off x="6451543" y="5717010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1" name="Hexagon 80"/>
              <p:cNvSpPr/>
              <p:nvPr/>
            </p:nvSpPr>
            <p:spPr>
              <a:xfrm rot="5400000">
                <a:off x="7322287" y="5742741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2" name="Hexagon 81"/>
              <p:cNvSpPr/>
              <p:nvPr/>
            </p:nvSpPr>
            <p:spPr>
              <a:xfrm rot="5400000">
                <a:off x="6881785" y="573213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3" name="Hexagon 82"/>
              <p:cNvSpPr/>
              <p:nvPr/>
            </p:nvSpPr>
            <p:spPr>
              <a:xfrm rot="5400000">
                <a:off x="6678077" y="541111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4" name="Hexagon 83"/>
              <p:cNvSpPr/>
              <p:nvPr/>
            </p:nvSpPr>
            <p:spPr>
              <a:xfrm rot="5400000">
                <a:off x="7099379" y="5259442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5" name="Hexagon 84"/>
              <p:cNvSpPr/>
              <p:nvPr/>
            </p:nvSpPr>
            <p:spPr>
              <a:xfrm rot="5400000">
                <a:off x="7681313" y="5302618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950044" y="4038722"/>
              <a:ext cx="1854196" cy="1212293"/>
              <a:chOff x="6354618" y="5006917"/>
              <a:chExt cx="1989977" cy="1342577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6354618" y="5006917"/>
                <a:ext cx="1989977" cy="13425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 rot="5400000">
                <a:off x="6451543" y="5717010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4" name="Hexagon 73"/>
              <p:cNvSpPr/>
              <p:nvPr/>
            </p:nvSpPr>
            <p:spPr>
              <a:xfrm rot="5400000">
                <a:off x="7322287" y="5742741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 rot="5400000">
                <a:off x="6881785" y="573213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 rot="5400000">
                <a:off x="6678077" y="5411117"/>
                <a:ext cx="365760" cy="36576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 rot="5400000">
                <a:off x="7099379" y="5259442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8" name="Hexagon 77"/>
              <p:cNvSpPr/>
              <p:nvPr/>
            </p:nvSpPr>
            <p:spPr>
              <a:xfrm rot="5400000">
                <a:off x="7701258" y="5296069"/>
                <a:ext cx="548640" cy="548640"/>
              </a:xfrm>
              <a:prstGeom prst="hexagon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800" dirty="0"/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>
              <a:off x="8747104" y="3708128"/>
              <a:ext cx="0" cy="218117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9853808" y="3501831"/>
              <a:ext cx="897195" cy="384817"/>
            </a:xfrm>
            <a:prstGeom prst="straightConnector1">
              <a:avLst/>
            </a:prstGeom>
            <a:ln w="63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384008" y="2034905"/>
            <a:ext cx="34089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280988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Provides </a:t>
            </a:r>
            <a:r>
              <a:rPr lang="en-US" sz="1400" dirty="0" err="1">
                <a:solidFill>
                  <a:schemeClr val="tx2"/>
                </a:solidFill>
              </a:rPr>
              <a:t>Variablized</a:t>
            </a:r>
            <a:r>
              <a:rPr lang="en-US" sz="1400" dirty="0">
                <a:solidFill>
                  <a:schemeClr val="tx2"/>
                </a:solidFill>
              </a:rPr>
              <a:t> Templates</a:t>
            </a:r>
          </a:p>
          <a:p>
            <a:pPr marL="457200" lvl="2" indent="-280988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Dynamic config change absorption code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9326007" y="131124"/>
            <a:ext cx="2695470" cy="200577"/>
            <a:chOff x="8660133" y="-22296"/>
            <a:chExt cx="2695470" cy="229911"/>
          </a:xfrm>
        </p:grpSpPr>
        <p:sp>
          <p:nvSpPr>
            <p:cNvPr id="138" name="Rectangle 137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9571992" y="-22295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CDP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478148" y="-22296"/>
              <a:ext cx="877455" cy="22727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14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3578647" y="1517929"/>
            <a:ext cx="1562063" cy="1462622"/>
            <a:chOff x="489590" y="3280017"/>
            <a:chExt cx="3343037" cy="3343037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90" y="3280017"/>
              <a:ext cx="3343037" cy="3343037"/>
            </a:xfrm>
            <a:prstGeom prst="rect">
              <a:avLst/>
            </a:prstGeom>
          </p:spPr>
        </p:pic>
        <p:sp>
          <p:nvSpPr>
            <p:cNvPr id="151" name="Hexagon 150"/>
            <p:cNvSpPr/>
            <p:nvPr/>
          </p:nvSpPr>
          <p:spPr>
            <a:xfrm rot="5400000">
              <a:off x="1237437" y="4805452"/>
              <a:ext cx="186291" cy="181771"/>
            </a:xfrm>
            <a:prstGeom prst="hexag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Hexagon 151"/>
            <p:cNvSpPr/>
            <p:nvPr/>
          </p:nvSpPr>
          <p:spPr>
            <a:xfrm rot="5400000">
              <a:off x="1557577" y="4805451"/>
              <a:ext cx="186291" cy="181771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Hexagon 152"/>
            <p:cNvSpPr/>
            <p:nvPr/>
          </p:nvSpPr>
          <p:spPr>
            <a:xfrm rot="5400000">
              <a:off x="1853390" y="4805451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Hexagon 153"/>
            <p:cNvSpPr/>
            <p:nvPr/>
          </p:nvSpPr>
          <p:spPr>
            <a:xfrm rot="5400000">
              <a:off x="1237437" y="5077200"/>
              <a:ext cx="186291" cy="181771"/>
            </a:xfrm>
            <a:prstGeom prst="hexagon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Hexagon 154"/>
            <p:cNvSpPr/>
            <p:nvPr/>
          </p:nvSpPr>
          <p:spPr>
            <a:xfrm rot="5400000">
              <a:off x="1557577" y="5077199"/>
              <a:ext cx="186291" cy="181771"/>
            </a:xfrm>
            <a:prstGeom prst="hexagon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Hexagon 155"/>
            <p:cNvSpPr/>
            <p:nvPr/>
          </p:nvSpPr>
          <p:spPr>
            <a:xfrm rot="5400000">
              <a:off x="1853390" y="5077199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Hexagon 156"/>
            <p:cNvSpPr/>
            <p:nvPr/>
          </p:nvSpPr>
          <p:spPr>
            <a:xfrm rot="5400000">
              <a:off x="1241869" y="5342557"/>
              <a:ext cx="186291" cy="181771"/>
            </a:xfrm>
            <a:prstGeom prst="hex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Hexagon 157"/>
            <p:cNvSpPr/>
            <p:nvPr/>
          </p:nvSpPr>
          <p:spPr>
            <a:xfrm rot="5400000">
              <a:off x="1562009" y="5342556"/>
              <a:ext cx="186291" cy="1817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Hexagon 164"/>
            <p:cNvSpPr/>
            <p:nvPr/>
          </p:nvSpPr>
          <p:spPr>
            <a:xfrm rot="5400000">
              <a:off x="1857822" y="5342556"/>
              <a:ext cx="186291" cy="181771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44E2AB-9870-493C-8F94-2350621F64CF}" type="slidenum">
              <a:rPr lang="en-US" smtClean="0"/>
              <a:t>8</a:t>
            </a:fld>
            <a:endParaRPr lang="en-US"/>
          </a:p>
        </p:txBody>
      </p:sp>
      <p:grpSp>
        <p:nvGrpSpPr>
          <p:cNvPr id="1032" name="Group 1031"/>
          <p:cNvGrpSpPr/>
          <p:nvPr/>
        </p:nvGrpSpPr>
        <p:grpSpPr>
          <a:xfrm>
            <a:off x="8173417" y="1241368"/>
            <a:ext cx="2963892" cy="2232949"/>
            <a:chOff x="8963361" y="1689196"/>
            <a:chExt cx="2940519" cy="2098017"/>
          </a:xfrm>
        </p:grpSpPr>
        <p:sp>
          <p:nvSpPr>
            <p:cNvPr id="1031" name="Rectangle 1030"/>
            <p:cNvSpPr/>
            <p:nvPr/>
          </p:nvSpPr>
          <p:spPr>
            <a:xfrm>
              <a:off x="8963361" y="1689196"/>
              <a:ext cx="2940519" cy="2098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9010772" y="1700683"/>
              <a:ext cx="2835891" cy="1914080"/>
              <a:chOff x="6334119" y="1021109"/>
              <a:chExt cx="2835891" cy="191408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119" y="1021109"/>
                <a:ext cx="2835891" cy="1914080"/>
              </a:xfrm>
              <a:prstGeom prst="rect">
                <a:avLst/>
              </a:prstGeom>
            </p:spPr>
          </p:pic>
          <p:pic>
            <p:nvPicPr>
              <p:cNvPr id="1030" name="Picture 6" descr="Image result for git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5130" y="1021109"/>
                <a:ext cx="434880" cy="434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3" name="Rectangle 72"/>
          <p:cNvSpPr/>
          <p:nvPr/>
        </p:nvSpPr>
        <p:spPr>
          <a:xfrm>
            <a:off x="1556931" y="1679465"/>
            <a:ext cx="1251899" cy="607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Browse Catalog</a:t>
            </a:r>
          </a:p>
        </p:txBody>
      </p:sp>
      <p:grpSp>
        <p:nvGrpSpPr>
          <p:cNvPr id="1035" name="Group 1034"/>
          <p:cNvGrpSpPr/>
          <p:nvPr/>
        </p:nvGrpSpPr>
        <p:grpSpPr>
          <a:xfrm>
            <a:off x="1608068" y="4525570"/>
            <a:ext cx="2170635" cy="1347782"/>
            <a:chOff x="8961908" y="4050833"/>
            <a:chExt cx="2858243" cy="2005720"/>
          </a:xfrm>
        </p:grpSpPr>
        <p:sp>
          <p:nvSpPr>
            <p:cNvPr id="147" name="Rectangle 146"/>
            <p:cNvSpPr/>
            <p:nvPr/>
          </p:nvSpPr>
          <p:spPr>
            <a:xfrm>
              <a:off x="8961908" y="4050833"/>
              <a:ext cx="2858243" cy="200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9054704" y="4167039"/>
              <a:ext cx="2674975" cy="1812375"/>
              <a:chOff x="5789338" y="1494043"/>
              <a:chExt cx="6122921" cy="404398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9841552" y="3943973"/>
                <a:ext cx="2070707" cy="15940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800" dirty="0"/>
                  <a:t>Site 2-n…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789338" y="3939407"/>
                <a:ext cx="3992132" cy="15940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800" dirty="0"/>
                  <a:t>Site 1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8098573" y="1782885"/>
                <a:ext cx="576611" cy="613829"/>
                <a:chOff x="6657571" y="2131337"/>
                <a:chExt cx="618836" cy="679796"/>
              </a:xfrm>
            </p:grpSpPr>
            <p:sp>
              <p:nvSpPr>
                <p:cNvPr id="144" name="Hexagon 143"/>
                <p:cNvSpPr/>
                <p:nvPr/>
              </p:nvSpPr>
              <p:spPr>
                <a:xfrm rot="5400000">
                  <a:off x="6727767" y="213133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5" name="Hexagon 144"/>
                <p:cNvSpPr/>
                <p:nvPr/>
              </p:nvSpPr>
              <p:spPr>
                <a:xfrm rot="5400000">
                  <a:off x="6688051" y="219229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6" name="Hexagon 145"/>
                <p:cNvSpPr/>
                <p:nvPr/>
              </p:nvSpPr>
              <p:spPr>
                <a:xfrm rot="5400000">
                  <a:off x="6657571" y="2262493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9305597" y="1904886"/>
                <a:ext cx="576611" cy="613829"/>
                <a:chOff x="6657571" y="2131337"/>
                <a:chExt cx="618836" cy="679796"/>
              </a:xfrm>
            </p:grpSpPr>
            <p:sp>
              <p:nvSpPr>
                <p:cNvPr id="141" name="Hexagon 140"/>
                <p:cNvSpPr/>
                <p:nvPr/>
              </p:nvSpPr>
              <p:spPr>
                <a:xfrm rot="5400000">
                  <a:off x="6727767" y="213133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2" name="Hexagon 141"/>
                <p:cNvSpPr/>
                <p:nvPr/>
              </p:nvSpPr>
              <p:spPr>
                <a:xfrm rot="5400000">
                  <a:off x="6697287" y="219229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3" name="Hexagon 142"/>
                <p:cNvSpPr/>
                <p:nvPr/>
              </p:nvSpPr>
              <p:spPr>
                <a:xfrm rot="5400000">
                  <a:off x="6657571" y="2262493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7267711" y="1546226"/>
                <a:ext cx="576611" cy="613829"/>
                <a:chOff x="6657571" y="2131337"/>
                <a:chExt cx="618836" cy="679796"/>
              </a:xfrm>
            </p:grpSpPr>
            <p:sp>
              <p:nvSpPr>
                <p:cNvPr id="138" name="Hexagon 137"/>
                <p:cNvSpPr/>
                <p:nvPr/>
              </p:nvSpPr>
              <p:spPr>
                <a:xfrm rot="5400000">
                  <a:off x="6727767" y="213133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9" name="Hexagon 138"/>
                <p:cNvSpPr/>
                <p:nvPr/>
              </p:nvSpPr>
              <p:spPr>
                <a:xfrm rot="5400000">
                  <a:off x="6688051" y="219229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0" name="Hexagon 139"/>
                <p:cNvSpPr/>
                <p:nvPr/>
              </p:nvSpPr>
              <p:spPr>
                <a:xfrm rot="5400000">
                  <a:off x="6657571" y="2262493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10189010" y="1641364"/>
                <a:ext cx="403627" cy="433247"/>
                <a:chOff x="8882611" y="3837124"/>
                <a:chExt cx="433184" cy="479808"/>
              </a:xfrm>
            </p:grpSpPr>
            <p:sp>
              <p:nvSpPr>
                <p:cNvPr id="135" name="Hexagon 134"/>
                <p:cNvSpPr/>
                <p:nvPr/>
              </p:nvSpPr>
              <p:spPr>
                <a:xfrm rot="5400000">
                  <a:off x="8950035" y="3837124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6" name="Hexagon 135"/>
                <p:cNvSpPr/>
                <p:nvPr/>
              </p:nvSpPr>
              <p:spPr>
                <a:xfrm rot="5400000">
                  <a:off x="8917712" y="3887928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7" name="Hexagon 136"/>
                <p:cNvSpPr/>
                <p:nvPr/>
              </p:nvSpPr>
              <p:spPr>
                <a:xfrm rot="5400000">
                  <a:off x="8882611" y="3951172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8939825" y="1494043"/>
                <a:ext cx="403627" cy="433247"/>
                <a:chOff x="8882611" y="3837124"/>
                <a:chExt cx="433184" cy="479808"/>
              </a:xfrm>
            </p:grpSpPr>
            <p:sp>
              <p:nvSpPr>
                <p:cNvPr id="132" name="Hexagon 131"/>
                <p:cNvSpPr/>
                <p:nvPr/>
              </p:nvSpPr>
              <p:spPr>
                <a:xfrm rot="5400000">
                  <a:off x="8950035" y="3837124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3" name="Hexagon 132"/>
                <p:cNvSpPr/>
                <p:nvPr/>
              </p:nvSpPr>
              <p:spPr>
                <a:xfrm rot="5400000">
                  <a:off x="8917712" y="3887928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4" name="Hexagon 133"/>
                <p:cNvSpPr/>
                <p:nvPr/>
              </p:nvSpPr>
              <p:spPr>
                <a:xfrm rot="5400000">
                  <a:off x="8882611" y="3951172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835402" y="2180090"/>
                <a:ext cx="412233" cy="433247"/>
                <a:chOff x="8873375" y="3837124"/>
                <a:chExt cx="442420" cy="479808"/>
              </a:xfrm>
            </p:grpSpPr>
            <p:sp>
              <p:nvSpPr>
                <p:cNvPr id="129" name="Hexagon 128"/>
                <p:cNvSpPr/>
                <p:nvPr/>
              </p:nvSpPr>
              <p:spPr>
                <a:xfrm rot="5400000">
                  <a:off x="8950035" y="3837124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0" name="Hexagon 129"/>
                <p:cNvSpPr/>
                <p:nvPr/>
              </p:nvSpPr>
              <p:spPr>
                <a:xfrm rot="5400000">
                  <a:off x="8908476" y="3887928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31" name="Hexagon 130"/>
                <p:cNvSpPr/>
                <p:nvPr/>
              </p:nvSpPr>
              <p:spPr>
                <a:xfrm rot="5400000">
                  <a:off x="8873375" y="3951172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57" y="2289606"/>
                <a:ext cx="2294278" cy="1886774"/>
              </a:xfrm>
              <a:prstGeom prst="rect">
                <a:avLst/>
              </a:prstGeom>
            </p:spPr>
          </p:pic>
          <p:sp>
            <p:nvSpPr>
              <p:cNvPr id="90" name="TextBox 89"/>
              <p:cNvSpPr txBox="1"/>
              <p:nvPr/>
            </p:nvSpPr>
            <p:spPr>
              <a:xfrm>
                <a:off x="8002560" y="3162840"/>
                <a:ext cx="1355037" cy="396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Runtime Fabric</a:t>
                </a: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7258007" y="2613338"/>
                <a:ext cx="541183" cy="431835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7718514" y="2207631"/>
                <a:ext cx="430191" cy="605018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8419583" y="2455331"/>
                <a:ext cx="47025" cy="153285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8860216" y="2030585"/>
                <a:ext cx="172559" cy="542675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>
                <a:off x="9236308" y="2509226"/>
                <a:ext cx="134695" cy="254269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9603086" y="2146417"/>
                <a:ext cx="665125" cy="827621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10239798" y="2233158"/>
                <a:ext cx="576611" cy="613829"/>
                <a:chOff x="6657571" y="2131337"/>
                <a:chExt cx="618836" cy="679796"/>
              </a:xfrm>
            </p:grpSpPr>
            <p:sp>
              <p:nvSpPr>
                <p:cNvPr id="126" name="Hexagon 125"/>
                <p:cNvSpPr/>
                <p:nvPr/>
              </p:nvSpPr>
              <p:spPr>
                <a:xfrm rot="5400000">
                  <a:off x="6727767" y="213133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7" name="Hexagon 126"/>
                <p:cNvSpPr/>
                <p:nvPr/>
              </p:nvSpPr>
              <p:spPr>
                <a:xfrm rot="5400000">
                  <a:off x="6688051" y="2192297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8" name="Hexagon 127"/>
                <p:cNvSpPr/>
                <p:nvPr/>
              </p:nvSpPr>
              <p:spPr>
                <a:xfrm rot="5400000">
                  <a:off x="6657571" y="2262493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cxnSp>
            <p:nvCxnSpPr>
              <p:cNvPr id="98" name="Straight Arrow Connector 97"/>
              <p:cNvCxnSpPr/>
              <p:nvPr/>
            </p:nvCxnSpPr>
            <p:spPr>
              <a:xfrm flipH="1">
                <a:off x="9816802" y="2846625"/>
                <a:ext cx="512936" cy="350019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H="1">
                <a:off x="6846807" y="3470676"/>
                <a:ext cx="952383" cy="355746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7844322" y="4040205"/>
                <a:ext cx="1854196" cy="1212293"/>
                <a:chOff x="6354618" y="5006917"/>
                <a:chExt cx="1989977" cy="1342577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6354618" y="5006917"/>
                  <a:ext cx="1989977" cy="134257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en-US" sz="800" dirty="0"/>
                    <a:t>Node</a:t>
                  </a:r>
                </a:p>
              </p:txBody>
            </p:sp>
            <p:sp>
              <p:nvSpPr>
                <p:cNvPr id="120" name="Hexagon 119"/>
                <p:cNvSpPr/>
                <p:nvPr/>
              </p:nvSpPr>
              <p:spPr>
                <a:xfrm rot="5400000">
                  <a:off x="7697086" y="5368452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1" name="Hexagon 120"/>
                <p:cNvSpPr/>
                <p:nvPr/>
              </p:nvSpPr>
              <p:spPr>
                <a:xfrm rot="5400000">
                  <a:off x="6468308" y="5218868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2" name="Hexagon 121"/>
                <p:cNvSpPr/>
                <p:nvPr/>
              </p:nvSpPr>
              <p:spPr>
                <a:xfrm rot="5400000">
                  <a:off x="7464302" y="5693279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3" name="Hexagon 122"/>
                <p:cNvSpPr/>
                <p:nvPr/>
              </p:nvSpPr>
              <p:spPr>
                <a:xfrm rot="5400000">
                  <a:off x="7876415" y="5688530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4" name="Hexagon 123"/>
                <p:cNvSpPr/>
                <p:nvPr/>
              </p:nvSpPr>
              <p:spPr>
                <a:xfrm rot="5400000">
                  <a:off x="6774870" y="5665196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25" name="Hexagon 124"/>
                <p:cNvSpPr/>
                <p:nvPr/>
              </p:nvSpPr>
              <p:spPr>
                <a:xfrm rot="5400000">
                  <a:off x="7082697" y="5212172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5903305" y="4038722"/>
                <a:ext cx="1854196" cy="1212293"/>
                <a:chOff x="6354618" y="5006917"/>
                <a:chExt cx="1989977" cy="1342577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6354618" y="5006917"/>
                  <a:ext cx="1989977" cy="134257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en-US" sz="800" dirty="0"/>
                    <a:t>Node</a:t>
                  </a:r>
                </a:p>
              </p:txBody>
            </p:sp>
            <p:sp>
              <p:nvSpPr>
                <p:cNvPr id="113" name="Hexagon 112"/>
                <p:cNvSpPr/>
                <p:nvPr/>
              </p:nvSpPr>
              <p:spPr>
                <a:xfrm rot="5400000">
                  <a:off x="6451543" y="5717010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4" name="Hexagon 113"/>
                <p:cNvSpPr/>
                <p:nvPr/>
              </p:nvSpPr>
              <p:spPr>
                <a:xfrm rot="5400000">
                  <a:off x="7322287" y="5742741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5" name="Hexagon 114"/>
                <p:cNvSpPr/>
                <p:nvPr/>
              </p:nvSpPr>
              <p:spPr>
                <a:xfrm rot="5400000">
                  <a:off x="6881785" y="5732137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6" name="Hexagon 115"/>
                <p:cNvSpPr/>
                <p:nvPr/>
              </p:nvSpPr>
              <p:spPr>
                <a:xfrm rot="5400000">
                  <a:off x="6678077" y="5411117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7" name="Hexagon 116"/>
                <p:cNvSpPr/>
                <p:nvPr/>
              </p:nvSpPr>
              <p:spPr>
                <a:xfrm rot="5400000">
                  <a:off x="7099379" y="5259442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8" name="Hexagon 117"/>
                <p:cNvSpPr/>
                <p:nvPr/>
              </p:nvSpPr>
              <p:spPr>
                <a:xfrm rot="5400000">
                  <a:off x="7681313" y="5302618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9950044" y="4038722"/>
                <a:ext cx="1854196" cy="1212293"/>
                <a:chOff x="6354618" y="5006917"/>
                <a:chExt cx="1989977" cy="1342577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354618" y="5006917"/>
                  <a:ext cx="1989977" cy="134257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en-US" sz="800" dirty="0"/>
                    <a:t>Node</a:t>
                  </a:r>
                </a:p>
              </p:txBody>
            </p:sp>
            <p:sp>
              <p:nvSpPr>
                <p:cNvPr id="106" name="Hexagon 105"/>
                <p:cNvSpPr/>
                <p:nvPr/>
              </p:nvSpPr>
              <p:spPr>
                <a:xfrm rot="5400000">
                  <a:off x="6451543" y="5717010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07" name="Hexagon 106"/>
                <p:cNvSpPr/>
                <p:nvPr/>
              </p:nvSpPr>
              <p:spPr>
                <a:xfrm rot="5400000">
                  <a:off x="7322287" y="5742741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08" name="Hexagon 107"/>
                <p:cNvSpPr/>
                <p:nvPr/>
              </p:nvSpPr>
              <p:spPr>
                <a:xfrm rot="5400000">
                  <a:off x="6881785" y="5732137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09" name="Hexagon 108"/>
                <p:cNvSpPr/>
                <p:nvPr/>
              </p:nvSpPr>
              <p:spPr>
                <a:xfrm rot="5400000">
                  <a:off x="6678077" y="5411117"/>
                  <a:ext cx="365760" cy="36576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0" name="Hexagon 109"/>
                <p:cNvSpPr/>
                <p:nvPr/>
              </p:nvSpPr>
              <p:spPr>
                <a:xfrm rot="5400000">
                  <a:off x="7099379" y="5259442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11" name="Hexagon 110"/>
                <p:cNvSpPr/>
                <p:nvPr/>
              </p:nvSpPr>
              <p:spPr>
                <a:xfrm rot="5400000">
                  <a:off x="7701258" y="5296069"/>
                  <a:ext cx="548640" cy="548640"/>
                </a:xfrm>
                <a:prstGeom prst="hexagon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>
                <a:off x="8747104" y="3708128"/>
                <a:ext cx="0" cy="218117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>
                <a:off x="9853808" y="3501831"/>
                <a:ext cx="897195" cy="384817"/>
              </a:xfrm>
              <a:prstGeom prst="straightConnector1">
                <a:avLst/>
              </a:prstGeom>
              <a:ln w="63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Right Arrow 148"/>
          <p:cNvSpPr/>
          <p:nvPr/>
        </p:nvSpPr>
        <p:spPr>
          <a:xfrm>
            <a:off x="5780453" y="1854178"/>
            <a:ext cx="1859654" cy="321051"/>
          </a:xfrm>
          <a:prstGeom prst="right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Generate Project</a:t>
            </a:r>
          </a:p>
        </p:txBody>
      </p:sp>
      <p:sp>
        <p:nvSpPr>
          <p:cNvPr id="1037" name="Rectangle 1036"/>
          <p:cNvSpPr/>
          <p:nvPr/>
        </p:nvSpPr>
        <p:spPr>
          <a:xfrm>
            <a:off x="3592585" y="1367125"/>
            <a:ext cx="1654172" cy="3423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Template Catalog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977193" y="3303159"/>
            <a:ext cx="2860595" cy="3423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Generated Microservice Code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563177" y="6212386"/>
            <a:ext cx="2770222" cy="3423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Automated Delivery Pipeline</a:t>
            </a:r>
          </a:p>
        </p:txBody>
      </p:sp>
      <p:sp>
        <p:nvSpPr>
          <p:cNvPr id="1038" name="Left Arrow 1037"/>
          <p:cNvSpPr/>
          <p:nvPr/>
        </p:nvSpPr>
        <p:spPr>
          <a:xfrm>
            <a:off x="4319585" y="4924853"/>
            <a:ext cx="1304194" cy="320040"/>
          </a:xfrm>
          <a:prstGeom prst="left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Deploys to Fabric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321898" y="4086475"/>
            <a:ext cx="2628119" cy="3423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Runtime Application Fabric</a:t>
            </a:r>
          </a:p>
        </p:txBody>
      </p:sp>
      <p:sp>
        <p:nvSpPr>
          <p:cNvPr id="1040" name="Rectangular Callout 1039"/>
          <p:cNvSpPr/>
          <p:nvPr/>
        </p:nvSpPr>
        <p:spPr>
          <a:xfrm>
            <a:off x="8401334" y="3718245"/>
            <a:ext cx="1552420" cy="251005"/>
          </a:xfrm>
          <a:prstGeom prst="wedgeRectCallout">
            <a:avLst>
              <a:gd name="adj1" fmla="val -70877"/>
              <a:gd name="adj2" fmla="val -28573"/>
            </a:avLst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Triggers CI/CD Process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67478" y="2214013"/>
            <a:ext cx="2025107" cy="1208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0" idx="3"/>
          </p:cNvCxnSpPr>
          <p:nvPr/>
        </p:nvCxnSpPr>
        <p:spPr>
          <a:xfrm>
            <a:off x="5140710" y="2249240"/>
            <a:ext cx="2971020" cy="8639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78703" y="5620379"/>
            <a:ext cx="2111285" cy="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5" name="Picture 1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9" y="1433076"/>
            <a:ext cx="1309099" cy="1309099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355661" y="2588617"/>
            <a:ext cx="1242715" cy="3423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Dev Team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87826" y="3611120"/>
            <a:ext cx="1" cy="416995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8"/>
          <a:srcRect r="14128"/>
          <a:stretch/>
        </p:blipFill>
        <p:spPr>
          <a:xfrm>
            <a:off x="5785350" y="4057988"/>
            <a:ext cx="4443640" cy="2094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39242" y="4834033"/>
            <a:ext cx="957417" cy="442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9998362" y="5070171"/>
            <a:ext cx="957417" cy="193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0020446" y="4982718"/>
            <a:ext cx="3210840" cy="3916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>
                <a:solidFill>
                  <a:srgbClr val="00B050"/>
                </a:solidFill>
              </a:rPr>
              <a:t>Jenkins Automation Script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772054" y="1923108"/>
            <a:ext cx="1245896" cy="3916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Project Code in Code Cloud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4482442" y="4257290"/>
            <a:ext cx="1726127" cy="3916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>
                <a:solidFill>
                  <a:srgbClr val="00B050"/>
                </a:solidFill>
              </a:rPr>
              <a:t>Deployed service running in container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810552" y="5633371"/>
            <a:ext cx="1352379" cy="360301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400" b="1" dirty="0" err="1">
                <a:solidFill>
                  <a:srgbClr val="00B050"/>
                </a:solidFill>
              </a:rPr>
              <a:t>Docker</a:t>
            </a:r>
            <a:r>
              <a:rPr lang="en-US" sz="1400" b="1" dirty="0">
                <a:solidFill>
                  <a:srgbClr val="00B050"/>
                </a:solidFill>
              </a:rPr>
              <a:t> image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4760384" y="3665137"/>
            <a:ext cx="1615223" cy="3916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Pipeline  instance</a:t>
            </a:r>
          </a:p>
        </p:txBody>
      </p:sp>
      <p:sp>
        <p:nvSpPr>
          <p:cNvPr id="8" name="Oval 7"/>
          <p:cNvSpPr/>
          <p:nvPr/>
        </p:nvSpPr>
        <p:spPr>
          <a:xfrm>
            <a:off x="7258096" y="6038073"/>
            <a:ext cx="185345" cy="185345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9182099" y="6038073"/>
            <a:ext cx="185345" cy="185345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8208049" y="6038073"/>
            <a:ext cx="185345" cy="185345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9091197" y="4375486"/>
            <a:ext cx="185345" cy="185345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63480" y="4194813"/>
            <a:ext cx="1266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Automated testing</a:t>
            </a:r>
          </a:p>
        </p:txBody>
      </p:sp>
      <p:sp>
        <p:nvSpPr>
          <p:cNvPr id="10" name="Oval 9"/>
          <p:cNvSpPr/>
          <p:nvPr/>
        </p:nvSpPr>
        <p:spPr>
          <a:xfrm>
            <a:off x="10330167" y="2418749"/>
            <a:ext cx="313151" cy="31315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6" name="Oval 165"/>
          <p:cNvSpPr/>
          <p:nvPr/>
        </p:nvSpPr>
        <p:spPr>
          <a:xfrm>
            <a:off x="6433118" y="3696074"/>
            <a:ext cx="313151" cy="31315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9" name="Oval 168"/>
          <p:cNvSpPr/>
          <p:nvPr/>
        </p:nvSpPr>
        <p:spPr>
          <a:xfrm>
            <a:off x="9696662" y="5057776"/>
            <a:ext cx="313151" cy="31315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0" name="Oval 169"/>
          <p:cNvSpPr/>
          <p:nvPr/>
        </p:nvSpPr>
        <p:spPr>
          <a:xfrm>
            <a:off x="9643747" y="5676349"/>
            <a:ext cx="313151" cy="31315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7" name="Oval 176"/>
          <p:cNvSpPr/>
          <p:nvPr/>
        </p:nvSpPr>
        <p:spPr>
          <a:xfrm>
            <a:off x="4077438" y="4238281"/>
            <a:ext cx="313151" cy="31315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0" name="Title 2"/>
          <p:cNvSpPr txBox="1">
            <a:spLocks/>
          </p:cNvSpPr>
          <p:nvPr/>
        </p:nvSpPr>
        <p:spPr>
          <a:xfrm>
            <a:off x="491067" y="522779"/>
            <a:ext cx="11211984" cy="4824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tx2"/>
                </a:solidFill>
                <a:latin typeface="+mn-lt"/>
                <a:ea typeface="+mj-ea"/>
                <a:cs typeface="ATT Aleck Sans" panose="020B0503020203020204" pitchFamily="34" charset="0"/>
              </a:defRPr>
            </a:lvl1pPr>
          </a:lstStyle>
          <a:p>
            <a:r>
              <a:rPr lang="en-US" b="1" dirty="0">
                <a:cs typeface="Arial" pitchFamily="-111" charset="-52"/>
              </a:rPr>
              <a:t>Microservice Creation: What is created on Generate?</a:t>
            </a:r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9326007" y="131124"/>
            <a:ext cx="2695470" cy="200577"/>
            <a:chOff x="8660133" y="-22296"/>
            <a:chExt cx="2695470" cy="229911"/>
          </a:xfrm>
        </p:grpSpPr>
        <p:sp>
          <p:nvSpPr>
            <p:cNvPr id="161" name="Rectangle 160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571992" y="-22295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CDP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478148" y="-22296"/>
              <a:ext cx="877455" cy="22727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93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43" y="5252886"/>
            <a:ext cx="1122646" cy="9905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Configuration Management Process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854491" y="1478474"/>
            <a:ext cx="0" cy="2281287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658679" y="1478474"/>
            <a:ext cx="8479949" cy="474168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681641" y="3750334"/>
            <a:ext cx="4191704" cy="2469822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54491" y="3759761"/>
            <a:ext cx="4284137" cy="2460395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264917" y="2157227"/>
            <a:ext cx="3123098" cy="312309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63" y="2455782"/>
            <a:ext cx="1229383" cy="91196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Group 12"/>
          <p:cNvGrpSpPr/>
          <p:nvPr/>
        </p:nvGrpSpPr>
        <p:grpSpPr>
          <a:xfrm>
            <a:off x="4324028" y="2328017"/>
            <a:ext cx="3049206" cy="3034278"/>
            <a:chOff x="4188181" y="1116553"/>
            <a:chExt cx="3049206" cy="3034278"/>
          </a:xfrm>
        </p:grpSpPr>
        <p:grpSp>
          <p:nvGrpSpPr>
            <p:cNvPr id="5" name="Group 4"/>
            <p:cNvGrpSpPr/>
            <p:nvPr/>
          </p:nvGrpSpPr>
          <p:grpSpPr>
            <a:xfrm>
              <a:off x="4188181" y="1116553"/>
              <a:ext cx="3049206" cy="3034278"/>
              <a:chOff x="3444270" y="790108"/>
              <a:chExt cx="5303458" cy="5277493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3913902" y="1071879"/>
                <a:ext cx="4551680" cy="4551680"/>
              </a:xfrm>
              <a:custGeom>
                <a:avLst/>
                <a:gdLst>
                  <a:gd name="connsiteX0" fmla="*/ 2275840 w 4551680"/>
                  <a:gd name="connsiteY0" fmla="*/ 0 h 4551680"/>
                  <a:gd name="connsiteX1" fmla="*/ 4246775 w 4551680"/>
                  <a:gd name="connsiteY1" fmla="*/ 1137920 h 4551680"/>
                  <a:gd name="connsiteX2" fmla="*/ 4246775 w 4551680"/>
                  <a:gd name="connsiteY2" fmla="*/ 3413760 h 4551680"/>
                  <a:gd name="connsiteX3" fmla="*/ 2275840 w 4551680"/>
                  <a:gd name="connsiteY3" fmla="*/ 2275840 h 4551680"/>
                  <a:gd name="connsiteX4" fmla="*/ 2275840 w 4551680"/>
                  <a:gd name="connsiteY4" fmla="*/ 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2275840" y="0"/>
                    </a:moveTo>
                    <a:cubicBezTo>
                      <a:pt x="3088919" y="0"/>
                      <a:pt x="3840236" y="433773"/>
                      <a:pt x="4246775" y="1137920"/>
                    </a:cubicBezTo>
                    <a:cubicBezTo>
                      <a:pt x="4653315" y="1842067"/>
                      <a:pt x="4653315" y="2709613"/>
                      <a:pt x="4246775" y="3413760"/>
                    </a:cubicBezTo>
                    <a:lnTo>
                      <a:pt x="2275840" y="2275840"/>
                    </a:lnTo>
                    <a:lnTo>
                      <a:pt x="227584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3614" tIns="1029293" rIns="592006" bIns="2297261" numCol="1" spcCol="1270" anchor="ctr" anchorCtr="0">
                <a:noAutofit/>
              </a:bodyPr>
              <a:lstStyle/>
              <a:p>
                <a:pPr marL="0" lvl="0" indent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100" kern="1200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820159" y="1234439"/>
                <a:ext cx="4551680" cy="4551680"/>
              </a:xfrm>
              <a:custGeom>
                <a:avLst/>
                <a:gdLst>
                  <a:gd name="connsiteX0" fmla="*/ 4246775 w 4551680"/>
                  <a:gd name="connsiteY0" fmla="*/ 3413760 h 4551680"/>
                  <a:gd name="connsiteX1" fmla="*/ 2275840 w 4551680"/>
                  <a:gd name="connsiteY1" fmla="*/ 4551680 h 4551680"/>
                  <a:gd name="connsiteX2" fmla="*/ 304905 w 4551680"/>
                  <a:gd name="connsiteY2" fmla="*/ 3413760 h 4551680"/>
                  <a:gd name="connsiteX3" fmla="*/ 2275840 w 4551680"/>
                  <a:gd name="connsiteY3" fmla="*/ 2275840 h 4551680"/>
                  <a:gd name="connsiteX4" fmla="*/ 4246775 w 4551680"/>
                  <a:gd name="connsiteY4" fmla="*/ 341376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4246775" y="3413760"/>
                    </a:moveTo>
                    <a:cubicBezTo>
                      <a:pt x="3840235" y="4117907"/>
                      <a:pt x="3088919" y="4551680"/>
                      <a:pt x="2275840" y="4551680"/>
                    </a:cubicBezTo>
                    <a:cubicBezTo>
                      <a:pt x="1462761" y="4551680"/>
                      <a:pt x="711444" y="4117907"/>
                      <a:pt x="304905" y="3413760"/>
                    </a:cubicBezTo>
                    <a:lnTo>
                      <a:pt x="2275840" y="2275840"/>
                    </a:lnTo>
                    <a:lnTo>
                      <a:pt x="4246775" y="341376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66284" tIns="3035723" rIns="1112096" bIns="488951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500" kern="1200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3726416" y="1071879"/>
                <a:ext cx="4551680" cy="4551680"/>
              </a:xfrm>
              <a:custGeom>
                <a:avLst/>
                <a:gdLst>
                  <a:gd name="connsiteX0" fmla="*/ 304905 w 4551680"/>
                  <a:gd name="connsiteY0" fmla="*/ 3413760 h 4551680"/>
                  <a:gd name="connsiteX1" fmla="*/ 304905 w 4551680"/>
                  <a:gd name="connsiteY1" fmla="*/ 1137920 h 4551680"/>
                  <a:gd name="connsiteX2" fmla="*/ 2275840 w 4551680"/>
                  <a:gd name="connsiteY2" fmla="*/ 0 h 4551680"/>
                  <a:gd name="connsiteX3" fmla="*/ 2275840 w 4551680"/>
                  <a:gd name="connsiteY3" fmla="*/ 2275840 h 4551680"/>
                  <a:gd name="connsiteX4" fmla="*/ 304905 w 4551680"/>
                  <a:gd name="connsiteY4" fmla="*/ 341376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304905" y="3413760"/>
                    </a:moveTo>
                    <a:cubicBezTo>
                      <a:pt x="-101635" y="2709613"/>
                      <a:pt x="-101635" y="1842067"/>
                      <a:pt x="304905" y="1137920"/>
                    </a:cubicBezTo>
                    <a:cubicBezTo>
                      <a:pt x="711445" y="433773"/>
                      <a:pt x="1462761" y="0"/>
                      <a:pt x="2275840" y="0"/>
                    </a:cubicBezTo>
                    <a:lnTo>
                      <a:pt x="2275840" y="2275840"/>
                    </a:lnTo>
                    <a:lnTo>
                      <a:pt x="304905" y="341376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92007" tIns="1029293" rIns="2463613" bIns="2297261" numCol="1" spcCol="1270" anchor="ctr" anchorCtr="0">
                <a:noAutofit/>
              </a:bodyPr>
              <a:lstStyle/>
              <a:p>
                <a:pPr marL="0" lvl="0" indent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100" kern="1200"/>
              </a:p>
            </p:txBody>
          </p:sp>
          <p:sp>
            <p:nvSpPr>
              <p:cNvPr id="10" name="Circular Arrow 9"/>
              <p:cNvSpPr/>
              <p:nvPr/>
            </p:nvSpPr>
            <p:spPr>
              <a:xfrm>
                <a:off x="3632507" y="790108"/>
                <a:ext cx="5115221" cy="5115221"/>
              </a:xfrm>
              <a:prstGeom prst="circularArrow">
                <a:avLst>
                  <a:gd name="adj1" fmla="val 5085"/>
                  <a:gd name="adj2" fmla="val 327528"/>
                  <a:gd name="adj3" fmla="val 1472472"/>
                  <a:gd name="adj4" fmla="val 16199432"/>
                  <a:gd name="adj5" fmla="val 5932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Circular Arrow 10"/>
              <p:cNvSpPr/>
              <p:nvPr/>
            </p:nvSpPr>
            <p:spPr>
              <a:xfrm>
                <a:off x="3538389" y="952380"/>
                <a:ext cx="5115221" cy="5115221"/>
              </a:xfrm>
              <a:prstGeom prst="circularArrow">
                <a:avLst>
                  <a:gd name="adj1" fmla="val 5085"/>
                  <a:gd name="adj2" fmla="val 327528"/>
                  <a:gd name="adj3" fmla="val 8671970"/>
                  <a:gd name="adj4" fmla="val 1800502"/>
                  <a:gd name="adj5" fmla="val 5932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ircular Arrow 11"/>
              <p:cNvSpPr/>
              <p:nvPr/>
            </p:nvSpPr>
            <p:spPr>
              <a:xfrm>
                <a:off x="3444270" y="790108"/>
                <a:ext cx="5115221" cy="5115221"/>
              </a:xfrm>
              <a:prstGeom prst="circularArrow">
                <a:avLst>
                  <a:gd name="adj1" fmla="val 5085"/>
                  <a:gd name="adj2" fmla="val 327528"/>
                  <a:gd name="adj3" fmla="val 15873039"/>
                  <a:gd name="adj4" fmla="val 9000000"/>
                  <a:gd name="adj5" fmla="val 5932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76" name="Rectangle 75"/>
            <p:cNvSpPr/>
            <p:nvPr/>
          </p:nvSpPr>
          <p:spPr>
            <a:xfrm>
              <a:off x="4472098" y="2005859"/>
              <a:ext cx="1144501" cy="464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Define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766681" y="2041136"/>
              <a:ext cx="1114090" cy="464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Calculate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559705" y="3183823"/>
              <a:ext cx="2243989" cy="464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Apply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53070" y="3418692"/>
            <a:ext cx="2491024" cy="1145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Microservice Code Repo</a:t>
            </a:r>
          </a:p>
          <a:p>
            <a:pPr marL="457200" indent="-285750">
              <a:buFont typeface="Calibri" panose="020F0502020204030204" pitchFamily="34" charset="0"/>
              <a:buChar char="̶"/>
            </a:pPr>
            <a:r>
              <a:rPr lang="en-US" sz="1400" dirty="0">
                <a:solidFill>
                  <a:schemeClr val="tx2"/>
                </a:solidFill>
              </a:rPr>
              <a:t>Default Configurations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b="1" dirty="0">
                <a:solidFill>
                  <a:schemeClr val="tx2"/>
                </a:solidFill>
              </a:rPr>
              <a:t>Configuration Repo</a:t>
            </a:r>
          </a:p>
          <a:p>
            <a:pPr marL="457200" indent="-285750">
              <a:buFont typeface="Calibri" panose="020F0502020204030204" pitchFamily="34" charset="0"/>
              <a:buChar char="̶"/>
            </a:pPr>
            <a:r>
              <a:rPr lang="en-US" sz="1400" dirty="0">
                <a:solidFill>
                  <a:schemeClr val="tx2"/>
                </a:solidFill>
              </a:rPr>
              <a:t>Overridden Configurations</a:t>
            </a:r>
          </a:p>
        </p:txBody>
      </p:sp>
      <p:sp>
        <p:nvSpPr>
          <p:cNvPr id="47" name="Can 88"/>
          <p:cNvSpPr/>
          <p:nvPr/>
        </p:nvSpPr>
        <p:spPr>
          <a:xfrm rot="16200000">
            <a:off x="5701875" y="1215076"/>
            <a:ext cx="201888" cy="2023861"/>
          </a:xfrm>
          <a:prstGeom prst="can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Configuration Pipeline</a:t>
            </a:r>
          </a:p>
        </p:txBody>
      </p:sp>
      <p:sp>
        <p:nvSpPr>
          <p:cNvPr id="48" name="Flowchart: Manual Input 47"/>
          <p:cNvSpPr/>
          <p:nvPr/>
        </p:nvSpPr>
        <p:spPr>
          <a:xfrm>
            <a:off x="6213299" y="2306042"/>
            <a:ext cx="472073" cy="382531"/>
          </a:xfrm>
          <a:prstGeom prst="flowChartManualInpu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Gate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</a:rPr>
              <a:t>Approval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26932" y="5433485"/>
            <a:ext cx="1337985" cy="6920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Kubectl</a:t>
            </a: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Calibri" panose="020F0502020204030204" pitchFamily="34" charset="0"/>
              <a:buChar char="̶"/>
            </a:pPr>
            <a:r>
              <a:rPr lang="en-US" sz="1400" dirty="0">
                <a:solidFill>
                  <a:schemeClr val="tx2"/>
                </a:solidFill>
              </a:rPr>
              <a:t>Config Maps</a:t>
            </a:r>
          </a:p>
          <a:p>
            <a:pPr marL="285750" indent="-285750">
              <a:buFont typeface="Calibri" panose="020F0502020204030204" pitchFamily="34" charset="0"/>
              <a:buChar char="̶"/>
            </a:pPr>
            <a:r>
              <a:rPr lang="en-US" sz="1400" dirty="0">
                <a:solidFill>
                  <a:schemeClr val="tx2"/>
                </a:solidFill>
              </a:rPr>
              <a:t>Secrets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326007" y="131124"/>
            <a:ext cx="2695470" cy="200577"/>
            <a:chOff x="8660133" y="-22296"/>
            <a:chExt cx="2695470" cy="229911"/>
          </a:xfrm>
        </p:grpSpPr>
        <p:sp>
          <p:nvSpPr>
            <p:cNvPr id="53" name="Rectangle 52"/>
            <p:cNvSpPr/>
            <p:nvPr/>
          </p:nvSpPr>
          <p:spPr>
            <a:xfrm>
              <a:off x="8660133" y="-19664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Introduction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571992" y="-22295"/>
              <a:ext cx="877455" cy="2272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CDP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478148" y="-22296"/>
              <a:ext cx="877455" cy="2272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Process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1682316" y="1478474"/>
            <a:ext cx="405352" cy="44809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Oval 39"/>
          <p:cNvSpPr/>
          <p:nvPr/>
        </p:nvSpPr>
        <p:spPr>
          <a:xfrm>
            <a:off x="5896279" y="1524240"/>
            <a:ext cx="405352" cy="44809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Oval 40"/>
          <p:cNvSpPr/>
          <p:nvPr/>
        </p:nvSpPr>
        <p:spPr>
          <a:xfrm>
            <a:off x="6736865" y="5720483"/>
            <a:ext cx="405352" cy="44809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3611" y="1563779"/>
            <a:ext cx="3312073" cy="3900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Configuration Staging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50495" y="1630837"/>
            <a:ext cx="3312073" cy="3900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Effective Configuration Calculation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57118" y="5870250"/>
            <a:ext cx="3312073" cy="3900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Apply Configuration per context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231456" y="2776589"/>
            <a:ext cx="2886611" cy="1345896"/>
            <a:chOff x="7231066" y="3065447"/>
            <a:chExt cx="2886611" cy="1345896"/>
          </a:xfrm>
        </p:grpSpPr>
        <p:grpSp>
          <p:nvGrpSpPr>
            <p:cNvPr id="90" name="Group 89"/>
            <p:cNvGrpSpPr/>
            <p:nvPr/>
          </p:nvGrpSpPr>
          <p:grpSpPr>
            <a:xfrm>
              <a:off x="7231066" y="3065447"/>
              <a:ext cx="2886611" cy="1345896"/>
              <a:chOff x="5952279" y="4406990"/>
              <a:chExt cx="2899437" cy="134589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5952279" y="4406990"/>
                <a:ext cx="2899437" cy="134589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081548" y="4549801"/>
                <a:ext cx="1467235" cy="108811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sz="1050" dirty="0">
                  <a:solidFill>
                    <a:schemeClr val="tx2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2"/>
                    </a:solidFill>
                  </a:rPr>
                  <a:t>  SWM</a:t>
                </a:r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0122" y="5122519"/>
                <a:ext cx="543897" cy="429958"/>
              </a:xfrm>
              <a:prstGeom prst="rect">
                <a:avLst/>
              </a:prstGeom>
              <a:ln w="12700">
                <a:solidFill>
                  <a:schemeClr val="accent4"/>
                </a:solidFill>
              </a:ln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102" y="5122603"/>
                <a:ext cx="559293" cy="430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</p:pic>
          <p:sp>
            <p:nvSpPr>
              <p:cNvPr id="99" name="Rectangle 98"/>
              <p:cNvSpPr/>
              <p:nvPr/>
            </p:nvSpPr>
            <p:spPr>
              <a:xfrm>
                <a:off x="7593131" y="4562224"/>
                <a:ext cx="1175298" cy="5172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/>
                  <a:t>Variable Assignment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596358" y="5118608"/>
                <a:ext cx="1177037" cy="5172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/>
                  <a:t> Effective</a:t>
                </a:r>
              </a:p>
              <a:p>
                <a:pPr algn="ctr"/>
                <a:r>
                  <a:rPr lang="en-US" sz="1400" dirty="0" err="1"/>
                  <a:t>Configs</a:t>
                </a:r>
                <a:endParaRPr lang="en-US" sz="1400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8013446" y="3208258"/>
              <a:ext cx="1023831" cy="383424"/>
              <a:chOff x="10126826" y="3308808"/>
              <a:chExt cx="1594091" cy="565654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826" y="3308808"/>
                <a:ext cx="1589207" cy="279458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10126826" y="3595329"/>
                <a:ext cx="1594091" cy="279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/>
                    </a:solidFill>
                  </a:rPr>
                  <a:t>Artifact Repository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6953179" y="3496825"/>
            <a:ext cx="682768" cy="3827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Config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32242954"/>
      </p:ext>
    </p:extLst>
  </p:cSld>
  <p:clrMapOvr>
    <a:masterClrMapping/>
  </p:clrMapOvr>
</p:sld>
</file>

<file path=ppt/theme/theme1.xml><?xml version="1.0" encoding="utf-8"?>
<a:theme xmlns:a="http://schemas.openxmlformats.org/drawingml/2006/main" name="2017 At&amp;t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At&amp;t" id="{1B30F656-5935-401F-AE6C-21F7BC426A07}" vid="{0E9A415F-96A7-4FEF-A59A-13CA132332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 At&amp;t</Template>
  <TotalTime>31009</TotalTime>
  <Words>864</Words>
  <Application>Microsoft Office PowerPoint</Application>
  <PresentationFormat>Widescreen</PresentationFormat>
  <Paragraphs>320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ATT Aleck Sans</vt:lpstr>
      <vt:lpstr>Calibri</vt:lpstr>
      <vt:lpstr>Lucida Grande</vt:lpstr>
      <vt:lpstr>Wingdings</vt:lpstr>
      <vt:lpstr>2017 At&amp;t</vt:lpstr>
      <vt:lpstr>Microservices Configuration Management </vt:lpstr>
      <vt:lpstr>Session Ground Rules</vt:lpstr>
      <vt:lpstr>Microservices "Get the Facts!" Webcast Series  </vt:lpstr>
      <vt:lpstr>agenda</vt:lpstr>
      <vt:lpstr>Introduction: Configuration Management</vt:lpstr>
      <vt:lpstr>What is Continuous Deployment Platform (CDP)?</vt:lpstr>
      <vt:lpstr>Configuration Management through Continuous Deployment Platform</vt:lpstr>
      <vt:lpstr>PowerPoint Presentation</vt:lpstr>
      <vt:lpstr>Configuration Management Process</vt:lpstr>
      <vt:lpstr>Define Configuration</vt:lpstr>
      <vt:lpstr>Calculate Configuration</vt:lpstr>
      <vt:lpstr>Apply Configuration</vt:lpstr>
      <vt:lpstr>Attributes</vt:lpstr>
      <vt:lpstr>Simplified Development Process</vt:lpstr>
      <vt:lpstr>Normal multi-environment Process</vt:lpstr>
      <vt:lpstr>Emergency configuration management</vt:lpstr>
      <vt:lpstr>Q&amp;A</vt:lpstr>
      <vt:lpstr>Microservices "Get the Facts!" Webcast Series  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Deployment Platform (CDP)</dc:title>
  <dc:creator>Burk, Natalie</dc:creator>
  <cp:lastModifiedBy>MITTAL, BENITA</cp:lastModifiedBy>
  <cp:revision>958</cp:revision>
  <cp:lastPrinted>2017-02-06T15:54:52Z</cp:lastPrinted>
  <dcterms:created xsi:type="dcterms:W3CDTF">2016-09-27T21:30:23Z</dcterms:created>
  <dcterms:modified xsi:type="dcterms:W3CDTF">2017-03-03T21:33:40Z</dcterms:modified>
</cp:coreProperties>
</file>